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382" r:id="rId3"/>
    <p:sldId id="417" r:id="rId4"/>
    <p:sldId id="410" r:id="rId5"/>
    <p:sldId id="406" r:id="rId6"/>
    <p:sldId id="411" r:id="rId7"/>
    <p:sldId id="405" r:id="rId8"/>
    <p:sldId id="413" r:id="rId9"/>
    <p:sldId id="412" r:id="rId10"/>
    <p:sldId id="418" r:id="rId11"/>
    <p:sldId id="383" r:id="rId12"/>
    <p:sldId id="414" r:id="rId13"/>
    <p:sldId id="415" r:id="rId14"/>
    <p:sldId id="403" r:id="rId15"/>
    <p:sldId id="419" r:id="rId16"/>
    <p:sldId id="420" r:id="rId17"/>
    <p:sldId id="402" r:id="rId18"/>
    <p:sldId id="416" r:id="rId19"/>
    <p:sldId id="384" r:id="rId20"/>
    <p:sldId id="422" r:id="rId21"/>
    <p:sldId id="421" r:id="rId22"/>
    <p:sldId id="423" r:id="rId23"/>
    <p:sldId id="424" r:id="rId24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5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6600"/>
    <a:srgbClr val="CC0000"/>
    <a:srgbClr val="80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70" autoAdjust="0"/>
    <p:restoredTop sz="94660"/>
  </p:normalViewPr>
  <p:slideViewPr>
    <p:cSldViewPr>
      <p:cViewPr>
        <p:scale>
          <a:sx n="75" d="100"/>
          <a:sy n="75" d="100"/>
        </p:scale>
        <p:origin x="-73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5FC08EEA-E064-4204-A07F-481253E3F8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558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8019CD8-0CDC-48DF-93D5-017DF84CC1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928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989B2E-19DC-4F40-83D0-CF159C3E8639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2</a:t>
            </a:fld>
            <a:endParaRPr lang="de-DE" altLang="de-DE" sz="1300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FDEE5D4-641D-41C9-9ED5-68E01BCA82D2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300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4EA850-CCB5-48F9-B42F-321691804227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11</a:t>
            </a:fld>
            <a:endParaRPr lang="de-DE" altLang="de-DE" sz="1300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11BCB2-44B2-4FD3-A4FA-8BCA4DEDE459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300"/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8169CA-C278-4851-9E47-DCEC116FB1C1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12</a:t>
            </a:fld>
            <a:endParaRPr lang="de-DE" altLang="de-DE" sz="1300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762B45F-B6C6-4A19-8A22-FED6E1B1D234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300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B7F2CF-A5E6-4D46-B4EF-F634A80F25D4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13</a:t>
            </a:fld>
            <a:endParaRPr lang="de-DE" altLang="de-DE" sz="1300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64767C-E1A3-4606-97BB-6F4308726233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30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14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15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16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9D1DEA-2EAC-4BAF-9116-7472759495A4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17</a:t>
            </a:fld>
            <a:endParaRPr lang="de-DE" altLang="de-DE" sz="1300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1F3E690-525A-4367-8DFA-022BE9039A61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1300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18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8C7D71-C4AE-46FF-B18D-5F2E3C5856AE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19</a:t>
            </a:fld>
            <a:endParaRPr lang="de-DE" altLang="de-DE" sz="1300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B831F3F-D901-4E24-8028-772BAEF936A4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1300"/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dirty="0" smtClean="0">
                <a:latin typeface="Candara" pitchFamily="34" charset="0"/>
              </a:rPr>
              <a:t>Die Jugendsozialarbeit ist in verschiedene Systeme eingebunden, die an Inklusion arbeiten!</a:t>
            </a:r>
          </a:p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20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3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21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22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23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989B2E-19DC-4F40-83D0-CF159C3E8639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4</a:t>
            </a:fld>
            <a:endParaRPr lang="de-DE" altLang="de-DE" sz="1300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FDEE5D4-641D-41C9-9ED5-68E01BCA82D2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300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3FBC19-64C9-4ED6-BA73-1AFBFA0892BB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5</a:t>
            </a:fld>
            <a:endParaRPr lang="de-DE" altLang="de-DE" sz="1300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ECF855D-D52C-4E28-980F-1305E73AF8ED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300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3FBC19-64C9-4ED6-BA73-1AFBFA0892BB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6</a:t>
            </a:fld>
            <a:endParaRPr lang="de-DE" altLang="de-DE" sz="1300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ECF855D-D52C-4E28-980F-1305E73AF8ED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300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AFACD7-F743-4907-9069-75380A5D26FC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7</a:t>
            </a:fld>
            <a:endParaRPr lang="de-DE" altLang="de-DE" sz="1300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4904EC3-D5B0-4C2E-BB00-0D6E4905670B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300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67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42859" indent="-285450" defTabSz="954367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41801" indent="-226985" defTabSz="954367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599209" indent="-226985" defTabSz="954367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056618" indent="-226985" defTabSz="954367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551857" indent="-226985" defTabSz="954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047096" indent="-226985" defTabSz="954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542335" indent="-226985" defTabSz="954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037574" indent="-226985" defTabSz="95436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E5E6D5-E4D9-4E26-94EA-274C8F454352}" type="slidenum">
              <a:rPr lang="de-DE" altLang="de-DE" smtClean="0"/>
              <a:pPr eaLnBrk="1" hangingPunct="1">
                <a:spcBef>
                  <a:spcPct val="0"/>
                </a:spcBef>
              </a:pPr>
              <a:t>8</a:t>
            </a:fld>
            <a:endParaRPr lang="de-DE" altLang="de-DE" smtClean="0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038602" y="778257"/>
            <a:ext cx="502209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5" rIns="91431" bIns="45715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190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/>
          </p:nvPr>
        </p:nvSpPr>
        <p:spPr>
          <a:xfrm>
            <a:off x="709931" y="4861442"/>
            <a:ext cx="5677797" cy="4603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3FBC19-64C9-4ED6-BA73-1AFBFA0892BB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9</a:t>
            </a:fld>
            <a:endParaRPr lang="de-DE" altLang="de-DE" sz="1300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ECF855D-D52C-4E28-980F-1305E73AF8ED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300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270BD-34A6-4FFE-9056-1F5A7F4D50AA}" type="slidenum">
              <a:rPr lang="de-DE" altLang="de-DE" sz="1300" smtClean="0"/>
              <a:pPr eaLnBrk="1" hangingPunct="1">
                <a:spcBef>
                  <a:spcPct val="0"/>
                </a:spcBef>
              </a:pPr>
              <a:t>10</a:t>
            </a:fld>
            <a:endParaRPr lang="de-DE" altLang="de-DE" sz="1300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00" tIns="47750" rIns="95500" bIns="47750" anchor="b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CA5F6FA-6DA7-4628-A5C4-BC726C1CB687}" type="slidenum">
              <a:rPr lang="de-DE" altLang="de-DE" sz="13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300"/>
          </a:p>
        </p:txBody>
      </p:sp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1039813" y="777875"/>
            <a:ext cx="5018087" cy="383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5500" tIns="47750" rIns="95500" bIns="47750" anchor="ctr"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10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3750"/>
          </a:xfrm>
          <a:noFill/>
        </p:spPr>
        <p:txBody>
          <a:bodyPr wrap="none" anchor="ctr"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B8AAF-711D-4615-9FB6-04A7882214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21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18247-0FEE-4D8B-A9AF-0C5C63B15C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33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B5D83-4D28-4325-8098-0ABB5A8C20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841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5FD15-4D23-423C-9C35-25B8653517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551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B6D89-1CA3-4EC2-B5FE-1E5EB15C04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5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74C4-562A-4CF7-9F16-0B645F51D5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92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71144-E3C3-446C-852E-8A6FBCBB9D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74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08C4B-9469-4C2C-83AF-9FAB787FA6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93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1C5B9-F5CD-4E28-BC58-F346A7B781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42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CE0E-D2A9-4FBB-B499-BEB86C44D7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38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C791-0B0F-4491-9045-9BC9D7EFFD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04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172B9-F9BB-4425-83CA-331BCBAB92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0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40000-31C6-4918-986F-0E1FFD0177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B53B07AC-BDE4-44DE-9D43-F44EB4F785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8338" y="1628775"/>
            <a:ext cx="7772400" cy="2592388"/>
          </a:xfrm>
        </p:spPr>
        <p:txBody>
          <a:bodyPr/>
          <a:lstStyle/>
          <a:p>
            <a:r>
              <a:rPr lang="de-DE" altLang="de-DE" sz="2000" b="1" dirty="0" smtClean="0">
                <a:latin typeface="Candara" pitchFamily="34" charset="0"/>
              </a:rPr>
              <a:t/>
            </a:r>
            <a:br>
              <a:rPr lang="de-DE" altLang="de-DE" sz="2000" b="1" dirty="0" smtClean="0">
                <a:latin typeface="Candara" pitchFamily="34" charset="0"/>
              </a:rPr>
            </a:br>
            <a:r>
              <a:rPr lang="de-DE" sz="2400" b="1" dirty="0" smtClean="0"/>
              <a:t>„</a:t>
            </a:r>
            <a:r>
              <a:rPr lang="de-DE" sz="2400" b="1" dirty="0"/>
              <a:t>Inklusion als fachliche Herausforderung für die Weiterentwicklung der Kinder- und Jugendhilfe</a:t>
            </a:r>
            <a:r>
              <a:rPr lang="de-DE" sz="2400" b="1" dirty="0" smtClean="0"/>
              <a:t>“</a:t>
            </a:r>
            <a:r>
              <a:rPr lang="de-DE" sz="2400" b="1" dirty="0"/>
              <a:t/>
            </a:r>
            <a:br>
              <a:rPr lang="de-DE" sz="2400" b="1" dirty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1600" dirty="0" err="1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JuQuest</a:t>
            </a:r>
            <a:r>
              <a:rPr lang="de-DE" sz="1600" dirty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-</a:t>
            </a:r>
            <a:r>
              <a:rPr lang="de-DE" sz="1600" dirty="0" err="1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ExpertInnen</a:t>
            </a:r>
            <a:r>
              <a:rPr lang="de-DE" sz="1600" dirty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-Konferenz 2016: „Platz für alle?! – </a:t>
            </a:r>
            <a:r>
              <a:rPr lang="de-DE" sz="1600" dirty="0" smtClean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/>
            </a:r>
            <a:br>
              <a:rPr lang="de-DE" sz="1600" dirty="0" smtClean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</a:br>
            <a:r>
              <a:rPr lang="de-DE" sz="1600" dirty="0" smtClean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Inklusion </a:t>
            </a:r>
            <a:r>
              <a:rPr lang="de-DE" sz="1600" dirty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in der Kinder- und Jugendhilfe“ </a:t>
            </a:r>
            <a:br>
              <a:rPr lang="de-DE" sz="1600" dirty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</a:br>
            <a:r>
              <a:rPr lang="de-DE" sz="1600" dirty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7. April 2016, Eugendorf bei </a:t>
            </a:r>
            <a:r>
              <a:rPr lang="de-DE" sz="1600" dirty="0" smtClean="0">
                <a:solidFill>
                  <a:srgbClr val="0070C0"/>
                </a:solidFill>
                <a:latin typeface="Candara" pitchFamily="34" charset="0"/>
                <a:cs typeface="Aharoni" pitchFamily="2" charset="-79"/>
              </a:rPr>
              <a:t>Salzburg</a:t>
            </a:r>
            <a:endParaRPr lang="de-DE" altLang="de-DE" sz="2800" b="1" dirty="0" smtClean="0">
              <a:solidFill>
                <a:srgbClr val="0070C0"/>
              </a:solidFill>
              <a:latin typeface="Candara" pitchFamily="34" charset="0"/>
              <a:cs typeface="Aharoni" pitchFamily="2" charset="-79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154112"/>
          </a:xfrm>
        </p:spPr>
        <p:txBody>
          <a:bodyPr/>
          <a:lstStyle/>
          <a:p>
            <a:pPr eaLnBrk="1" hangingPunct="1"/>
            <a:r>
              <a:rPr lang="de-DE" altLang="de-DE" sz="1800" b="1" dirty="0" smtClean="0">
                <a:latin typeface="Candara" pitchFamily="34" charset="0"/>
              </a:rPr>
              <a:t>Andreas Oehme</a:t>
            </a:r>
          </a:p>
          <a:p>
            <a:pPr eaLnBrk="1" hangingPunct="1"/>
            <a:r>
              <a:rPr lang="de-DE" altLang="de-DE" sz="1800" b="1" dirty="0" smtClean="0">
                <a:latin typeface="Candara" pitchFamily="34" charset="0"/>
              </a:rPr>
              <a:t>Institut für Sozial- und Organisationspädagogik</a:t>
            </a:r>
          </a:p>
          <a:p>
            <a:pPr eaLnBrk="1" hangingPunct="1"/>
            <a:r>
              <a:rPr lang="de-DE" altLang="de-DE" sz="1800" b="1" dirty="0" smtClean="0">
                <a:latin typeface="Candara" pitchFamily="34" charset="0"/>
              </a:rPr>
              <a:t>Universität Hildesheim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b="1" dirty="0" smtClean="0">
                <a:latin typeface="Candara" pitchFamily="34" charset="0"/>
              </a:rPr>
              <a:t>B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400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sz="2400" dirty="0" smtClean="0">
                <a:latin typeface="Candara" pitchFamily="34" charset="0"/>
              </a:rPr>
              <a:t>Anzeichen für eine schleichende Inklusion</a:t>
            </a:r>
            <a:endParaRPr lang="de-DE" altLang="de-DE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0272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r>
              <a:rPr lang="de-DE" sz="1800" dirty="0" smtClean="0">
                <a:latin typeface="Candara" pitchFamily="34" charset="0"/>
              </a:rPr>
              <a:t>Unterscheidung Behinderte – Benachteiligte: 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Wer zahlt? Jugendhilfe oder Sozialhilfe?  IQ-Test als Kriterium für „geistige Behinderung“</a:t>
            </a:r>
          </a:p>
          <a:p>
            <a:pPr>
              <a:defRPr/>
            </a:pPr>
            <a:r>
              <a:rPr lang="de-DE" sz="1800" dirty="0">
                <a:latin typeface="Candara" pitchFamily="34" charset="0"/>
              </a:rPr>
              <a:t>u</a:t>
            </a:r>
            <a:r>
              <a:rPr lang="de-DE" sz="1800" dirty="0" smtClean="0">
                <a:latin typeface="Candara" pitchFamily="34" charset="0"/>
              </a:rPr>
              <a:t>nterschiedliche </a:t>
            </a:r>
            <a:r>
              <a:rPr lang="de-DE" sz="1800" dirty="0" smtClean="0">
                <a:latin typeface="Candara" pitchFamily="34" charset="0"/>
              </a:rPr>
              <a:t>Gesetzbücher für praktisch gleiche Leistungen (z.B. Unterbringung, Schulassistenz)</a:t>
            </a:r>
          </a:p>
          <a:p>
            <a:pPr>
              <a:defRPr/>
            </a:pPr>
            <a:r>
              <a:rPr lang="de-DE" sz="1800" dirty="0">
                <a:latin typeface="Candara" pitchFamily="34" charset="0"/>
              </a:rPr>
              <a:t>d</a:t>
            </a:r>
            <a:r>
              <a:rPr lang="de-DE" sz="1800" dirty="0" smtClean="0">
                <a:latin typeface="Candara" pitchFamily="34" charset="0"/>
              </a:rPr>
              <a:t>abei </a:t>
            </a:r>
            <a:r>
              <a:rPr lang="de-DE" sz="1800" dirty="0" smtClean="0">
                <a:latin typeface="Candara" pitchFamily="34" charset="0"/>
              </a:rPr>
              <a:t>z.B. unterschiedliche Sätze der Heranziehung von Eltern (Jugendhilfe nach 18: bis 710€; Sozialhilfe: bis 54,97€</a:t>
            </a:r>
          </a:p>
          <a:p>
            <a:pPr>
              <a:defRPr/>
            </a:pPr>
            <a:endParaRPr lang="de-DE" sz="1800" dirty="0" smtClean="0">
              <a:latin typeface="Candara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„alte“ Diskussion um Gesamtzuständigkeit</a:t>
            </a:r>
          </a:p>
          <a:p>
            <a:pPr>
              <a:defRPr/>
            </a:pPr>
            <a:endParaRPr lang="de-DE" sz="1800" dirty="0" smtClean="0">
              <a:latin typeface="Candara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Förderung nach welchem Paragraphen? psychologische/ärztliche Gutachten der Agentur für Arbeit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Feststellung des Grades der Behinderung „gewürfelt“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1. Rechtsstreitigkeiten um Zuständigkeiten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858836" y="6245568"/>
            <a:ext cx="64277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4638" indent="-274638">
              <a:lnSpc>
                <a:spcPct val="150000"/>
              </a:lnSpc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vgl. z.B. </a:t>
            </a: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Thomas </a:t>
            </a:r>
            <a:r>
              <a:rPr lang="de-DE" altLang="de-DE" sz="1400" dirty="0" err="1" smtClean="0">
                <a:solidFill>
                  <a:srgbClr val="0070C0"/>
                </a:solidFill>
                <a:latin typeface="Candara" pitchFamily="34" charset="0"/>
              </a:rPr>
              <a:t>Meysen</a:t>
            </a: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 2014 (neue </a:t>
            </a:r>
            <a:r>
              <a:rPr lang="de-DE" altLang="de-DE" sz="1400" dirty="0" err="1" smtClean="0">
                <a:solidFill>
                  <a:srgbClr val="0070C0"/>
                </a:solidFill>
                <a:latin typeface="Candara" pitchFamily="34" charset="0"/>
              </a:rPr>
              <a:t>praxis</a:t>
            </a: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)</a:t>
            </a:r>
            <a:endParaRPr lang="de-DE" altLang="de-DE" sz="1400" dirty="0">
              <a:solidFill>
                <a:srgbClr val="0070C0"/>
              </a:solidFill>
              <a:latin typeface="Candar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2</a:t>
            </a: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.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Anstieg von Schulassistenzen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9221" name="Textfeld 1"/>
          <p:cNvSpPr txBox="1">
            <a:spLocks noChangeArrowheads="1"/>
          </p:cNvSpPr>
          <p:nvPr/>
        </p:nvSpPr>
        <p:spPr bwMode="auto">
          <a:xfrm>
            <a:off x="1014413" y="6181725"/>
            <a:ext cx="71294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Quelle und Grafik: Rüdiger </a:t>
            </a:r>
            <a:r>
              <a:rPr lang="de-DE" altLang="de-DE" sz="1400" dirty="0" err="1">
                <a:solidFill>
                  <a:srgbClr val="0070C0"/>
                </a:solidFill>
                <a:latin typeface="Candara" pitchFamily="34" charset="0"/>
              </a:rPr>
              <a:t>Kißgen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 u.a. 2013</a:t>
            </a:r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2716213"/>
            <a:ext cx="6494462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feld 8"/>
          <p:cNvSpPr txBox="1">
            <a:spLocks noChangeArrowheads="1"/>
          </p:cNvSpPr>
          <p:nvPr/>
        </p:nvSpPr>
        <p:spPr bwMode="auto">
          <a:xfrm>
            <a:off x="539749" y="1757363"/>
            <a:ext cx="788431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Schulbegleitung an Förderschulen in NRW: Anstieg in 11 </a:t>
            </a:r>
            <a:r>
              <a:rPr lang="de-DE" altLang="de-DE" sz="1800" dirty="0" smtClean="0">
                <a:latin typeface="Candara" pitchFamily="34" charset="0"/>
              </a:rPr>
              <a:t>Schuljahren: </a:t>
            </a:r>
            <a:r>
              <a:rPr lang="de-DE" altLang="de-DE" sz="1800" dirty="0" smtClean="0">
                <a:solidFill>
                  <a:srgbClr val="0070C0"/>
                </a:solidFill>
                <a:latin typeface="Candara" pitchFamily="34" charset="0"/>
              </a:rPr>
              <a:t>Faktor 30</a:t>
            </a:r>
            <a:r>
              <a:rPr lang="de-DE" altLang="de-DE" sz="1800" dirty="0" smtClean="0">
                <a:latin typeface="Candara" pitchFamily="34" charset="0"/>
              </a:rPr>
              <a:t> </a:t>
            </a: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Anstieg im Förderschwerpunkt „Emotionale Entwicklung</a:t>
            </a:r>
            <a:r>
              <a:rPr lang="de-DE" altLang="de-DE" sz="1800" dirty="0" smtClean="0">
                <a:latin typeface="Candara" pitchFamily="34" charset="0"/>
              </a:rPr>
              <a:t>“: </a:t>
            </a:r>
            <a:r>
              <a:rPr lang="de-DE" altLang="de-DE" sz="1800" dirty="0">
                <a:solidFill>
                  <a:srgbClr val="0070C0"/>
                </a:solidFill>
                <a:latin typeface="Candara" pitchFamily="34" charset="0"/>
              </a:rPr>
              <a:t>Faktor 76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Anstieg im Förderschwerpunkt „Lernen“: </a:t>
            </a:r>
            <a:r>
              <a:rPr lang="de-DE" altLang="de-DE" sz="1800" dirty="0">
                <a:solidFill>
                  <a:srgbClr val="0070C0"/>
                </a:solidFill>
                <a:latin typeface="Candara" pitchFamily="34" charset="0"/>
              </a:rPr>
              <a:t>Faktor  42</a:t>
            </a:r>
          </a:p>
        </p:txBody>
      </p:sp>
    </p:spTree>
    <p:extLst>
      <p:ext uri="{BB962C8B-B14F-4D97-AF65-F5344CB8AC3E}">
        <p14:creationId xmlns:p14="http://schemas.microsoft.com/office/powerpoint/2010/main" val="1761821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2</a:t>
            </a: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.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Anstieg von Schulassistenzen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274888"/>
            <a:ext cx="5778500" cy="368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feld 1"/>
          <p:cNvSpPr txBox="1">
            <a:spLocks noChangeArrowheads="1"/>
          </p:cNvSpPr>
          <p:nvPr/>
        </p:nvSpPr>
        <p:spPr bwMode="auto">
          <a:xfrm>
            <a:off x="1476375" y="6165850"/>
            <a:ext cx="6427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>
                <a:solidFill>
                  <a:srgbClr val="0070C0"/>
                </a:solidFill>
                <a:latin typeface="Candara" pitchFamily="34" charset="0"/>
              </a:rPr>
              <a:t>Grafik: Wolfgang Dvorschak, LMU München</a:t>
            </a:r>
          </a:p>
        </p:txBody>
      </p:sp>
      <p:sp>
        <p:nvSpPr>
          <p:cNvPr id="10247" name="Textfeld 7"/>
          <p:cNvSpPr txBox="1">
            <a:spLocks noChangeArrowheads="1"/>
          </p:cNvSpPr>
          <p:nvPr/>
        </p:nvSpPr>
        <p:spPr bwMode="auto">
          <a:xfrm>
            <a:off x="1066800" y="1757363"/>
            <a:ext cx="643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Anstieg und Verteilung der Schulbegleitungen in </a:t>
            </a:r>
            <a:r>
              <a:rPr lang="de-DE" altLang="de-DE" sz="1800" dirty="0" smtClean="0">
                <a:latin typeface="Candara" pitchFamily="34" charset="0"/>
              </a:rPr>
              <a:t>Bayern:</a:t>
            </a:r>
            <a:endParaRPr lang="de-DE" altLang="de-DE" sz="18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00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>
              <a:defRPr/>
            </a:pPr>
            <a:r>
              <a:rPr lang="de-DE" sz="1800" dirty="0">
                <a:latin typeface="Candara" pitchFamily="34" charset="0"/>
              </a:rPr>
              <a:t>h</a:t>
            </a:r>
            <a:r>
              <a:rPr lang="de-DE" sz="1800" dirty="0" smtClean="0">
                <a:latin typeface="Candara" pitchFamily="34" charset="0"/>
              </a:rPr>
              <a:t>äufige Beendigung der Hilfe bei stationärer Unterbringung mit 18 Jahren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Erwerb des Behindertenstatus zur Weiterführung von Hilfen</a:t>
            </a:r>
            <a:endParaRPr 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Bsp. Vollzeitpflege: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altLang="de-DE" sz="1800" dirty="0" smtClean="0">
                <a:latin typeface="Candara" pitchFamily="34" charset="0"/>
              </a:rPr>
              <a:t>bis 18 wird „Behinderung“ vermieden (Stigmatisierung)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altLang="de-DE" sz="1800" dirty="0">
                <a:latin typeface="Candara" pitchFamily="34" charset="0"/>
              </a:rPr>
              <a:t>n</a:t>
            </a:r>
            <a:r>
              <a:rPr lang="de-DE" altLang="de-DE" sz="1800" dirty="0" smtClean="0">
                <a:latin typeface="Candara" pitchFamily="34" charset="0"/>
              </a:rPr>
              <a:t>ach 18 wird z.T. „Behinderung“ aktiv hergestellt (Anspruch auf nötige Hilfen)</a:t>
            </a: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Ungleiche Chancen auf Hilfeleistungen!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3. „</a:t>
            </a:r>
            <a:r>
              <a:rPr lang="de-DE" altLang="de-DE" sz="2400" b="1" dirty="0" err="1" smtClean="0">
                <a:solidFill>
                  <a:srgbClr val="FF0000"/>
                </a:solidFill>
                <a:latin typeface="Candara" pitchFamily="34" charset="0"/>
              </a:rPr>
              <a:t>Umlabeln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“ von Care </a:t>
            </a:r>
            <a:r>
              <a:rPr lang="de-DE" altLang="de-DE" sz="2400" b="1" dirty="0" err="1" smtClean="0">
                <a:solidFill>
                  <a:srgbClr val="FF0000"/>
                </a:solidFill>
                <a:latin typeface="Candara" pitchFamily="34" charset="0"/>
              </a:rPr>
              <a:t>Leaver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 der Jugendhilfe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195736" y="4879020"/>
            <a:ext cx="1584325" cy="33116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r>
              <a:rPr lang="de-DE" sz="1800" dirty="0" smtClean="0">
                <a:latin typeface="Candara" pitchFamily="34" charset="0"/>
              </a:rPr>
              <a:t>„</a:t>
            </a:r>
            <a:r>
              <a:rPr lang="de-DE" sz="1800" dirty="0">
                <a:latin typeface="Candara" pitchFamily="34" charset="0"/>
              </a:rPr>
              <a:t>Vermischung“ der </a:t>
            </a:r>
            <a:r>
              <a:rPr lang="de-DE" sz="1800" dirty="0" smtClean="0">
                <a:latin typeface="Candara" pitchFamily="34" charset="0"/>
              </a:rPr>
              <a:t>Klientel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Psychische Krankheiten </a:t>
            </a:r>
            <a:r>
              <a:rPr lang="de-DE" sz="1800" dirty="0">
                <a:latin typeface="Candara" pitchFamily="34" charset="0"/>
              </a:rPr>
              <a:t>und </a:t>
            </a:r>
            <a:r>
              <a:rPr lang="de-DE" sz="1800" dirty="0" smtClean="0">
                <a:latin typeface="Candara" pitchFamily="34" charset="0"/>
              </a:rPr>
              <a:t>Sucht in der Jugendsozialarbeit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2000 – 2010: Anstieg der Werkstattbeschäftigungen von 200.000 auf 300.000 durch 2 Personenkreise: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altLang="de-DE" sz="1800" dirty="0">
                <a:latin typeface="Candara" pitchFamily="34" charset="0"/>
              </a:rPr>
              <a:t>s</a:t>
            </a:r>
            <a:r>
              <a:rPr lang="de-DE" altLang="de-DE" sz="1800" dirty="0" smtClean="0">
                <a:latin typeface="Candara" pitchFamily="34" charset="0"/>
              </a:rPr>
              <a:t>eelische Behinderungen (psychische Krankheiten)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altLang="de-DE" sz="1800" dirty="0">
                <a:latin typeface="Candara" pitchFamily="34" charset="0"/>
              </a:rPr>
              <a:t>s</a:t>
            </a:r>
            <a:r>
              <a:rPr lang="de-DE" altLang="de-DE" sz="1800" dirty="0" smtClean="0">
                <a:latin typeface="Candara" pitchFamily="34" charset="0"/>
              </a:rPr>
              <a:t>ozial benachteiligte und „lernbehinderte“ junge Erwachsene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Entwicklung von „Übergangshilfen“ zur „Ersatzstruktur“</a:t>
            </a: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4. „Vermischung“ „typischer Klientel“ in den Beschäftigungshilfen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971600" y="6165850"/>
            <a:ext cx="6427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Vgl. </a:t>
            </a:r>
            <a:r>
              <a:rPr lang="de-DE" altLang="de-DE" sz="1400" dirty="0" err="1">
                <a:solidFill>
                  <a:srgbClr val="0070C0"/>
                </a:solidFill>
                <a:latin typeface="Candara" pitchFamily="34" charset="0"/>
              </a:rPr>
              <a:t>Wüllenweber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 2012: </a:t>
            </a:r>
            <a:r>
              <a:rPr lang="de-DE" sz="1400" dirty="0">
                <a:solidFill>
                  <a:srgbClr val="0070C0"/>
                </a:solidFill>
                <a:latin typeface="Candara" pitchFamily="34" charset="0"/>
              </a:rPr>
              <a:t>„Aber so richtig behindert, wie die hier so tun, bin ich nicht, ich bin eigentlich normal.“ 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5626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r>
              <a:rPr lang="de-DE" sz="1800" dirty="0" smtClean="0">
                <a:latin typeface="Candara" pitchFamily="34" charset="0"/>
              </a:rPr>
              <a:t>Die Teilungen von Zuständigkeiten sowie </a:t>
            </a:r>
            <a:r>
              <a:rPr lang="de-DE" sz="1800" dirty="0" smtClean="0">
                <a:latin typeface="Candara" pitchFamily="34" charset="0"/>
              </a:rPr>
              <a:t>Versäulung von Systemen erfordern </a:t>
            </a:r>
            <a:r>
              <a:rPr lang="de-DE" sz="1800" dirty="0" smtClean="0">
                <a:latin typeface="Candara" pitchFamily="34" charset="0"/>
              </a:rPr>
              <a:t>eine „Produktion von Behinderten“.</a:t>
            </a:r>
          </a:p>
          <a:p>
            <a:pPr marL="0" indent="0"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Die Zuordnungen und Grenzziehungen werden durch die gesellschaftlichen Entwicklungen und die Veränderungen von Jugend problematischer und verlieren an Legitimität.</a:t>
            </a: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 – Schleichende Inklusion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17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Übergangssystem als Dauerersatzsystem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7173" name="Textfeld 1"/>
          <p:cNvSpPr txBox="1">
            <a:spLocks noChangeArrowheads="1"/>
          </p:cNvSpPr>
          <p:nvPr/>
        </p:nvSpPr>
        <p:spPr bwMode="auto">
          <a:xfrm>
            <a:off x="1042988" y="6215063"/>
            <a:ext cx="71294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Grafik: Bildungsbericht 2014</a:t>
            </a:r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365906"/>
            <a:ext cx="6958419" cy="369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dirty="0" smtClean="0">
                <a:latin typeface="Candara" pitchFamily="34" charset="0"/>
              </a:rPr>
              <a:t>C</a:t>
            </a:r>
            <a:endParaRPr lang="de-DE" altLang="de-DE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400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sz="2400" dirty="0" smtClean="0">
                <a:latin typeface="Candara" pitchFamily="34" charset="0"/>
              </a:rPr>
              <a:t>Inklusion als fachliche Herausforderung für die Jugendhilfe</a:t>
            </a:r>
            <a:endParaRPr lang="de-DE" altLang="de-DE" sz="24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3836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2044700"/>
            <a:ext cx="7747000" cy="4700588"/>
          </a:xfrm>
        </p:spPr>
        <p:txBody>
          <a:bodyPr lIns="0" tIns="0" rIns="0" bIns="0" anchor="ctr"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/>
          </a:p>
          <a:p>
            <a:pPr marL="0" indent="0">
              <a:buNone/>
              <a:defRPr/>
            </a:pPr>
            <a:r>
              <a:rPr lang="de-DE" sz="1800" dirty="0" smtClean="0">
                <a:latin typeface="Candara" pitchFamily="34" charset="0"/>
              </a:rPr>
              <a:t>Rahmung für fachliche Reflexion:</a:t>
            </a:r>
          </a:p>
          <a:p>
            <a:pPr>
              <a:defRPr/>
            </a:pPr>
            <a:r>
              <a:rPr lang="de-DE" altLang="de-DE" sz="1800" dirty="0">
                <a:latin typeface="Candara" pitchFamily="34" charset="0"/>
              </a:rPr>
              <a:t>b</a:t>
            </a:r>
            <a:r>
              <a:rPr lang="de-DE" altLang="de-DE" sz="1800" dirty="0" smtClean="0">
                <a:latin typeface="Candara" pitchFamily="34" charset="0"/>
              </a:rPr>
              <a:t>edarfsgerecht?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Was fördert Teilhabe?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Rechte der Kinder und Jugendlichen!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Welche Ansätze der KJH sind für Inklusion anschlussfähig?</a:t>
            </a:r>
          </a:p>
          <a:p>
            <a:pPr lvl="1">
              <a:defRPr/>
            </a:pPr>
            <a:r>
              <a:rPr lang="de-DE" altLang="de-DE" sz="1600" dirty="0" smtClean="0">
                <a:latin typeface="Candara" pitchFamily="34" charset="0"/>
              </a:rPr>
              <a:t>Lebensweltorientierung, Sozialraum, flexible/integrierte Hilfen, Jugendarbeit als offenes Angebot etc.)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Welche eigene Position kann die Jugendhilfe in den Diskurs einbringen?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3453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C 1. Inklusion ist kein Neuanfang, sondern eine fachliche Weiterentwicklung</a:t>
            </a:r>
            <a:endParaRPr lang="de-DE" altLang="de-DE" sz="2400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3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4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6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2044700"/>
            <a:ext cx="7747000" cy="4700588"/>
          </a:xfrm>
        </p:spPr>
        <p:txBody>
          <a:bodyPr lIns="0" tIns="0" rIns="0" bIns="0" anchor="ctr"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A	Inklusion – 4 wichtige Punkte in der Debatte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B	Anzeichen für eine „schleichende Inklusion“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C	</a:t>
            </a:r>
            <a:r>
              <a:rPr lang="de-DE" sz="1800" dirty="0">
                <a:latin typeface="Candara" pitchFamily="34" charset="0"/>
              </a:rPr>
              <a:t>Inklusion als </a:t>
            </a:r>
            <a:r>
              <a:rPr lang="de-DE" sz="1800" dirty="0" smtClean="0">
                <a:latin typeface="Candara" pitchFamily="34" charset="0"/>
              </a:rPr>
              <a:t>fachliche </a:t>
            </a:r>
            <a:r>
              <a:rPr lang="de-DE" sz="1800" dirty="0">
                <a:latin typeface="Candara" pitchFamily="34" charset="0"/>
              </a:rPr>
              <a:t>Herausforderung für die 	Weiterentwicklung der </a:t>
            </a:r>
            <a:r>
              <a:rPr lang="de-DE" sz="1800" dirty="0" smtClean="0">
                <a:latin typeface="Candara" pitchFamily="34" charset="0"/>
              </a:rPr>
              <a:t>	Kinder- </a:t>
            </a:r>
            <a:r>
              <a:rPr lang="de-DE" sz="1800" dirty="0">
                <a:latin typeface="Candara" pitchFamily="34" charset="0"/>
              </a:rPr>
              <a:t>und </a:t>
            </a:r>
            <a:r>
              <a:rPr lang="de-DE" sz="1800" dirty="0" smtClean="0">
                <a:latin typeface="Candara" pitchFamily="34" charset="0"/>
              </a:rPr>
              <a:t>Jugendhilfe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Überblick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>
              <a:buNone/>
              <a:defRPr/>
            </a:pPr>
            <a:r>
              <a:rPr lang="de-DE" sz="1800" dirty="0" smtClean="0">
                <a:latin typeface="Candara" pitchFamily="34" charset="0"/>
              </a:rPr>
              <a:t>Paradoxe Situation: in der politischen Aushandlung neuer Regelungen sind anschlussfähige Verfahren und Organisationsformen der Jugendhilfe bedroht.</a:t>
            </a:r>
          </a:p>
          <a:p>
            <a:pPr>
              <a:defRPr/>
            </a:pPr>
            <a:endParaRPr lang="de-DE" sz="1800" dirty="0" smtClean="0">
              <a:latin typeface="Candara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Hilfeplanung als partizipatives Verfahren: Weiterentwicklung, aber steht nicht zur Disposition! (z.B. gegenüber einer ausgebauten medizinisch-psychologischen Diagnostik)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Jugendhilfeplanung als kommunikativer Prozess, an dem alle Akteure beteiligt werden: Erweiterung des Planungsauftrages und Umsetzung!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Demokratische Aushandlungsverfahren von Hilfe vor Ort (</a:t>
            </a:r>
            <a:r>
              <a:rPr lang="de-DE" sz="1800" dirty="0" err="1" smtClean="0">
                <a:latin typeface="Candara" pitchFamily="34" charset="0"/>
              </a:rPr>
              <a:t>Dt</a:t>
            </a:r>
            <a:r>
              <a:rPr lang="de-DE" sz="1800" dirty="0" smtClean="0">
                <a:latin typeface="Candara" pitchFamily="34" charset="0"/>
              </a:rPr>
              <a:t>: Jugendamt als zweigliedrige Struktur)</a:t>
            </a: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C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2. Die soziale Arbeit muss ihre Verfahren und Organisationsformen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in den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(politischen) Inklusionsdiskurs einbringen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Eingliederungshilfen/stationäre Unterbringung: dezentral in Normalität selbstbestimmt leben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Erziehungs- und Familienberatung: Gleichberechtigung in Fragen von Elternschaft und Partnerschaft, „begleitete Elternschaft“ bei Menschen mit Behinderungen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Hilfen für U6 (Frühförderung/frühe Hilfen)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Beschäftigungshilfen: hin zu inklusiven Ausbildungs- und Arbeitsmärkten</a:t>
            </a:r>
            <a:endParaRPr 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Auseinandersetzung mit Ansätzen aus Behindertenhilfen und umgekehrt!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C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3. Es geht um eine „Synchronisation“ von Hilfen in allen Bereichen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59832" y="4948373"/>
            <a:ext cx="1584325" cy="33116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310698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Inklusive Hilfen sind oft in Regelstrukturen eingelagert (Bsp. Schulassistenz, Schulsozialarbeit – Schule als multiprofessionelle Einrichtung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Zusammenarbeit von Psychiatrie und Jugendhilfe </a:t>
            </a:r>
          </a:p>
          <a:p>
            <a:pPr>
              <a:defRPr/>
            </a:pPr>
            <a:endParaRPr lang="de-DE" sz="1800" dirty="0" smtClean="0">
              <a:latin typeface="Candara" pitchFamily="34" charset="0"/>
            </a:endParaRPr>
          </a:p>
          <a:p>
            <a:pPr marL="0" indent="0">
              <a:buNone/>
              <a:defRPr/>
            </a:pPr>
            <a:endParaRPr lang="de-DE" sz="1800" dirty="0" smtClean="0">
              <a:latin typeface="Candara" pitchFamily="34" charset="0"/>
            </a:endParaRPr>
          </a:p>
          <a:p>
            <a:pPr marL="0" indent="0">
              <a:buNone/>
              <a:defRPr/>
            </a:pPr>
            <a:endParaRPr 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sz="1800" dirty="0">
                <a:latin typeface="Candara" pitchFamily="34" charset="0"/>
              </a:rPr>
              <a:t>Aufweichen der fachlichen </a:t>
            </a:r>
            <a:r>
              <a:rPr lang="de-DE" sz="1800" dirty="0" err="1" smtClean="0">
                <a:latin typeface="Candara" pitchFamily="34" charset="0"/>
              </a:rPr>
              <a:t>Versäulungen</a:t>
            </a:r>
            <a:r>
              <a:rPr lang="de-DE" sz="1800" dirty="0" smtClean="0">
                <a:latin typeface="Candara" pitchFamily="34" charset="0"/>
              </a:rPr>
              <a:t>, um Teilhabe zu verbessern!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sz="18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de-DE" sz="1800" dirty="0" smtClean="0">
                <a:latin typeface="Candara" pitchFamily="34" charset="0"/>
              </a:rPr>
              <a:t>Theoriebildung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sz="1800" dirty="0" smtClean="0">
                <a:latin typeface="Candara" pitchFamily="34" charset="0"/>
              </a:rPr>
              <a:t>empirische Forschung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sz="1800" dirty="0" smtClean="0">
                <a:latin typeface="Candara" pitchFamily="34" charset="0"/>
              </a:rPr>
              <a:t>Ausbildung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de-DE" sz="1800" dirty="0" smtClean="0">
                <a:latin typeface="Candara" pitchFamily="34" charset="0"/>
              </a:rPr>
              <a:t>Praxis</a:t>
            </a:r>
            <a:endParaRPr 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C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4. Teilhabe von Kindern und Jugendlichen ist oft nur über </a:t>
            </a: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M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ultiprofessionalität zu stärken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59212" y="3791828"/>
            <a:ext cx="1584325" cy="33116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2018284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98153" y="1259880"/>
            <a:ext cx="7747000" cy="4700587"/>
          </a:xfrm>
        </p:spPr>
        <p:txBody>
          <a:bodyPr lIns="0" tIns="0" rIns="0" bIns="0" anchor="ctr"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800" dirty="0" smtClean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800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sz="2800" b="1" dirty="0" smtClean="0">
                <a:latin typeface="Candara" pitchFamily="34" charset="0"/>
              </a:rPr>
              <a:t>Vielen Dank!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800" dirty="0" smtClean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800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de-DE" altLang="de-DE" sz="2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1800" b="1" dirty="0" smtClean="0">
                <a:latin typeface="Candara" pitchFamily="34" charset="0"/>
              </a:rPr>
              <a:t>Gesamtzuständigkeit – eine Chance für die Kinder- und Jugendhilfe!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Ein Positionspapier aus der Kinder- und Jugendhilfe sowie -</a:t>
            </a:r>
            <a:r>
              <a:rPr lang="de-DE" altLang="de-DE" sz="1800" dirty="0" err="1" smtClean="0">
                <a:latin typeface="Candara" pitchFamily="34" charset="0"/>
              </a:rPr>
              <a:t>teilhabeforschung</a:t>
            </a:r>
            <a:endParaRPr lang="de-DE" altLang="de-DE" sz="1800" dirty="0" smtClean="0">
              <a:latin typeface="Candara" pitchFamily="34" charset="0"/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575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989138"/>
            <a:ext cx="7747000" cy="4700587"/>
          </a:xfrm>
        </p:spPr>
        <p:txBody>
          <a:bodyPr lIns="0" tIns="0" rIns="0" bIns="0" anchor="ctr"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b="1" dirty="0" smtClean="0">
                <a:latin typeface="Candara" pitchFamily="34" charset="0"/>
              </a:rPr>
              <a:t>A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de-DE" altLang="de-DE" sz="2400" b="1" dirty="0">
              <a:latin typeface="Candara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de-DE" altLang="de-DE" sz="2400" dirty="0" smtClean="0">
                <a:latin typeface="Candara" pitchFamily="34" charset="0"/>
              </a:rPr>
              <a:t>Inklusion – 4 wichtige Punkte aus der Diskussion</a:t>
            </a:r>
            <a:endParaRPr lang="de-DE" altLang="de-DE" sz="2400" dirty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0272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2044700"/>
            <a:ext cx="7747000" cy="4700588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r>
              <a:rPr lang="de-DE" sz="1800" dirty="0" smtClean="0">
                <a:latin typeface="Candara" pitchFamily="34" charset="0"/>
              </a:rPr>
              <a:t>Bewegung der Betroffenen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Behindertenbewegung </a:t>
            </a:r>
            <a:r>
              <a:rPr lang="de-DE" sz="1800" dirty="0">
                <a:latin typeface="Candara" pitchFamily="34" charset="0"/>
              </a:rPr>
              <a:t>in </a:t>
            </a:r>
            <a:r>
              <a:rPr lang="de-DE" sz="1800" dirty="0" smtClean="0">
                <a:latin typeface="Candara" pitchFamily="34" charset="0"/>
              </a:rPr>
              <a:t>USA und </a:t>
            </a:r>
            <a:r>
              <a:rPr lang="de-DE" sz="1800" dirty="0">
                <a:latin typeface="Candara" pitchFamily="34" charset="0"/>
              </a:rPr>
              <a:t>der </a:t>
            </a:r>
            <a:r>
              <a:rPr lang="de-DE" sz="1800" dirty="0" smtClean="0">
                <a:latin typeface="Candara" pitchFamily="34" charset="0"/>
              </a:rPr>
              <a:t>Welt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Normalisierungsbewegung in Skandinavien (1960er und 1970er)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Ab 1978: „Krüppelgruppen“ in Deutschland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„Leben</a:t>
            </a:r>
            <a:r>
              <a:rPr lang="de-DE" sz="1800" dirty="0">
                <a:latin typeface="Candara" pitchFamily="34" charset="0"/>
              </a:rPr>
              <a:t>, Lernen, Arbeiten in der Gemeinschaft“ </a:t>
            </a:r>
            <a:r>
              <a:rPr lang="de-DE" sz="1800" dirty="0" smtClean="0">
                <a:latin typeface="Candara" pitchFamily="34" charset="0"/>
              </a:rPr>
              <a:t> - Kongress 1982 („</a:t>
            </a:r>
            <a:r>
              <a:rPr lang="de-DE" sz="1800" dirty="0" err="1" smtClean="0">
                <a:latin typeface="Candara" pitchFamily="34" charset="0"/>
              </a:rPr>
              <a:t>Independend</a:t>
            </a:r>
            <a:r>
              <a:rPr lang="de-DE" sz="1800" dirty="0" smtClean="0">
                <a:latin typeface="Candara" pitchFamily="34" charset="0"/>
              </a:rPr>
              <a:t> Living“ kommt nach Deutschland)</a:t>
            </a:r>
            <a:endParaRPr lang="de-DE" sz="1800" dirty="0">
              <a:latin typeface="Candara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Selbstbestimmt-Leben-Bewegung in Deutschland, „Zentren für Selbstbestimmtes Leben“</a:t>
            </a:r>
            <a:endParaRPr 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 1</a:t>
            </a: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. Inklusion ist weniger „von oben“ verordnet als „von unten“ erkämpft.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755650" y="5899150"/>
            <a:ext cx="6427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siehe: Swantje </a:t>
            </a:r>
            <a:r>
              <a:rPr lang="de-DE" altLang="de-DE" sz="1400" dirty="0" err="1" smtClean="0">
                <a:solidFill>
                  <a:srgbClr val="0070C0"/>
                </a:solidFill>
                <a:latin typeface="Candara" pitchFamily="34" charset="0"/>
              </a:rPr>
              <a:t>Köbsell</a:t>
            </a: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, 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Online-Handbuch Inklusion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http://www.inklusion-als-menschenrecht.de/</a:t>
            </a:r>
          </a:p>
        </p:txBody>
      </p:sp>
    </p:spTree>
    <p:extLst>
      <p:ext uri="{BB962C8B-B14F-4D97-AF65-F5344CB8AC3E}">
        <p14:creationId xmlns:p14="http://schemas.microsoft.com/office/powerpoint/2010/main" val="488002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2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3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4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6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2044700"/>
            <a:ext cx="7747000" cy="4700588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r>
              <a:rPr lang="de-DE" sz="1800" dirty="0" smtClean="0">
                <a:latin typeface="Candara" pitchFamily="34" charset="0"/>
              </a:rPr>
              <a:t>UN-BRK: Verabschiedung 2006, Ratifizierung in D 2009, A 2008</a:t>
            </a:r>
          </a:p>
          <a:p>
            <a:pPr>
              <a:defRPr/>
            </a:pPr>
            <a:r>
              <a:rPr lang="de-DE" sz="1800" dirty="0" smtClean="0">
                <a:latin typeface="Candara" pitchFamily="34" charset="0"/>
              </a:rPr>
              <a:t>Partizipative Erarbeitung: „</a:t>
            </a:r>
            <a:r>
              <a:rPr lang="de-DE" sz="1800" dirty="0" err="1" smtClean="0">
                <a:latin typeface="Candara" pitchFamily="34" charset="0"/>
              </a:rPr>
              <a:t>Nothing</a:t>
            </a:r>
            <a:r>
              <a:rPr lang="de-DE" sz="1800" dirty="0" smtClean="0">
                <a:latin typeface="Candara" pitchFamily="34" charset="0"/>
              </a:rPr>
              <a:t> </a:t>
            </a:r>
            <a:r>
              <a:rPr lang="de-DE" sz="1800" dirty="0" err="1">
                <a:latin typeface="Candara" pitchFamily="34" charset="0"/>
              </a:rPr>
              <a:t>about</a:t>
            </a:r>
            <a:r>
              <a:rPr lang="de-DE" sz="1800" dirty="0">
                <a:latin typeface="Candara" pitchFamily="34" charset="0"/>
              </a:rPr>
              <a:t> </a:t>
            </a:r>
            <a:r>
              <a:rPr lang="de-DE" sz="1800" dirty="0" err="1">
                <a:latin typeface="Candara" pitchFamily="34" charset="0"/>
              </a:rPr>
              <a:t>us</a:t>
            </a:r>
            <a:r>
              <a:rPr lang="de-DE" sz="1800" dirty="0">
                <a:latin typeface="Candara" pitchFamily="34" charset="0"/>
              </a:rPr>
              <a:t> </a:t>
            </a:r>
            <a:r>
              <a:rPr lang="de-DE" sz="1800" dirty="0" err="1">
                <a:latin typeface="Candara" pitchFamily="34" charset="0"/>
              </a:rPr>
              <a:t>without</a:t>
            </a:r>
            <a:r>
              <a:rPr lang="de-DE" sz="1800" dirty="0">
                <a:latin typeface="Candara" pitchFamily="34" charset="0"/>
              </a:rPr>
              <a:t> </a:t>
            </a:r>
            <a:r>
              <a:rPr lang="de-DE" sz="1800" dirty="0" err="1" smtClean="0">
                <a:latin typeface="Candara" pitchFamily="34" charset="0"/>
              </a:rPr>
              <a:t>us</a:t>
            </a:r>
            <a:r>
              <a:rPr lang="de-DE" sz="1800" dirty="0" smtClean="0">
                <a:latin typeface="Candara" pitchFamily="34" charset="0"/>
              </a:rPr>
              <a:t>“:</a:t>
            </a:r>
          </a:p>
          <a:p>
            <a:pPr lvl="1">
              <a:defRPr/>
            </a:pPr>
            <a:r>
              <a:rPr lang="de-DE" sz="1800" dirty="0" smtClean="0">
                <a:latin typeface="Candara" pitchFamily="34" charset="0"/>
              </a:rPr>
              <a:t>16 große internationale Behindertenverbände </a:t>
            </a:r>
          </a:p>
          <a:p>
            <a:pPr lvl="1">
              <a:defRPr/>
            </a:pPr>
            <a:r>
              <a:rPr lang="de-DE" sz="1800" dirty="0" smtClean="0">
                <a:latin typeface="Candara" pitchFamily="34" charset="0"/>
              </a:rPr>
              <a:t>mehr </a:t>
            </a:r>
            <a:r>
              <a:rPr lang="de-DE" sz="1800" dirty="0">
                <a:latin typeface="Candara" pitchFamily="34" charset="0"/>
              </a:rPr>
              <a:t>als 400 </a:t>
            </a:r>
            <a:r>
              <a:rPr lang="de-DE" sz="1800" dirty="0" smtClean="0">
                <a:latin typeface="Candara" pitchFamily="34" charset="0"/>
              </a:rPr>
              <a:t>NGOs (mehrheitlich </a:t>
            </a:r>
            <a:r>
              <a:rPr lang="de-DE" sz="1800" dirty="0">
                <a:latin typeface="Candara" pitchFamily="34" charset="0"/>
              </a:rPr>
              <a:t>durch behinderte Personen </a:t>
            </a:r>
            <a:r>
              <a:rPr lang="de-DE" sz="1800" dirty="0" smtClean="0">
                <a:latin typeface="Candara" pitchFamily="34" charset="0"/>
              </a:rPr>
              <a:t>repräsentiert)</a:t>
            </a:r>
          </a:p>
          <a:p>
            <a:pPr lvl="1">
              <a:defRPr/>
            </a:pPr>
            <a:r>
              <a:rPr lang="de-DE" sz="1800" dirty="0">
                <a:latin typeface="Candara" pitchFamily="34" charset="0"/>
              </a:rPr>
              <a:t>Delegationen der Nationalen Menschenrechtsinstitute und die Delegationen der Organisationen der UN </a:t>
            </a:r>
            <a:r>
              <a:rPr lang="de-DE" sz="1800" dirty="0" smtClean="0">
                <a:latin typeface="Candara" pitchFamily="34" charset="0"/>
              </a:rPr>
              <a:t>sowie</a:t>
            </a:r>
            <a:endParaRPr lang="de-DE" sz="1800" dirty="0">
              <a:latin typeface="Candara" pitchFamily="34" charset="0"/>
            </a:endParaRPr>
          </a:p>
          <a:p>
            <a:pPr lvl="1">
              <a:defRPr/>
            </a:pPr>
            <a:r>
              <a:rPr lang="de-DE" sz="1800" dirty="0" smtClean="0">
                <a:latin typeface="Candara" pitchFamily="34" charset="0"/>
              </a:rPr>
              <a:t>Regierungsdelegationen </a:t>
            </a:r>
            <a:r>
              <a:rPr lang="de-DE" sz="1800" dirty="0">
                <a:latin typeface="Candara" pitchFamily="34" charset="0"/>
              </a:rPr>
              <a:t>mit </a:t>
            </a:r>
            <a:r>
              <a:rPr lang="de-DE" sz="1800" dirty="0" smtClean="0">
                <a:latin typeface="Candara" pitchFamily="34" charset="0"/>
              </a:rPr>
              <a:t>behinderten </a:t>
            </a:r>
            <a:r>
              <a:rPr lang="de-DE" sz="1800" dirty="0">
                <a:latin typeface="Candara" pitchFamily="34" charset="0"/>
              </a:rPr>
              <a:t>Experten und Expertinnen</a:t>
            </a:r>
            <a:endParaRPr 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 1</a:t>
            </a:r>
            <a:r>
              <a:rPr lang="de-DE" altLang="de-DE" sz="2400" b="1" dirty="0">
                <a:solidFill>
                  <a:srgbClr val="FF0000"/>
                </a:solidFill>
                <a:latin typeface="Candara" pitchFamily="34" charset="0"/>
              </a:rPr>
              <a:t>. </a:t>
            </a: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Inklusion ist weniger „von oben“ verordnet als „von unten“ erkämpft.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4102" name="Textfeld 1"/>
          <p:cNvSpPr txBox="1">
            <a:spLocks noChangeArrowheads="1"/>
          </p:cNvSpPr>
          <p:nvPr/>
        </p:nvSpPr>
        <p:spPr bwMode="auto">
          <a:xfrm>
            <a:off x="755650" y="5899150"/>
            <a:ext cx="6427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 smtClean="0">
                <a:solidFill>
                  <a:srgbClr val="0070C0"/>
                </a:solidFill>
                <a:latin typeface="Candara" pitchFamily="34" charset="0"/>
              </a:rPr>
              <a:t>siehe: 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Theresia </a:t>
            </a:r>
            <a:r>
              <a:rPr lang="de-DE" altLang="de-DE" sz="1400" dirty="0" err="1">
                <a:solidFill>
                  <a:srgbClr val="0070C0"/>
                </a:solidFill>
                <a:latin typeface="Candara" pitchFamily="34" charset="0"/>
              </a:rPr>
              <a:t>Degener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, Online-Handbuch Inklusion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http://www.inklusion-als-menschenrecht.de/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uiExpand="1" build="p"/>
      <p:bldP spid="4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1916832"/>
            <a:ext cx="7747000" cy="4828456"/>
          </a:xfrm>
        </p:spPr>
        <p:txBody>
          <a:bodyPr lIns="0" tIns="0" rIns="0" bIns="0" anchor="ctr"/>
          <a:lstStyle/>
          <a:p>
            <a:pPr marL="0" indent="0">
              <a:buNone/>
              <a:defRPr/>
            </a:pPr>
            <a:r>
              <a:rPr lang="de-DE" sz="1800" dirty="0" smtClean="0">
                <a:latin typeface="Candara" pitchFamily="34" charset="0"/>
              </a:rPr>
              <a:t>„</a:t>
            </a:r>
            <a:r>
              <a:rPr lang="de-DE" sz="1800" dirty="0">
                <a:latin typeface="Candara" pitchFamily="34" charset="0"/>
              </a:rPr>
              <a:t>Nicht-Aussonderung, Selbstbestimmung und Experte/ Expertin in eigener Sache zu sein waren von Anfang an die zentralen Elemente der Behindertenbewegung.“ </a:t>
            </a:r>
            <a:r>
              <a:rPr lang="de-DE" sz="1800" dirty="0">
                <a:solidFill>
                  <a:srgbClr val="000099"/>
                </a:solidFill>
                <a:latin typeface="Candara" pitchFamily="34" charset="0"/>
              </a:rPr>
              <a:t>(</a:t>
            </a:r>
            <a:r>
              <a:rPr lang="de-DE" sz="1800" dirty="0" err="1">
                <a:solidFill>
                  <a:srgbClr val="000099"/>
                </a:solidFill>
                <a:latin typeface="Candara" pitchFamily="34" charset="0"/>
              </a:rPr>
              <a:t>Köbsell</a:t>
            </a:r>
            <a:r>
              <a:rPr lang="de-DE" sz="1800" dirty="0">
                <a:solidFill>
                  <a:srgbClr val="000099"/>
                </a:solidFill>
                <a:latin typeface="Candara" pitchFamily="34" charset="0"/>
              </a:rPr>
              <a:t> 2006)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de-DE" altLang="de-DE" sz="1800" dirty="0" smtClean="0">
              <a:latin typeface="Candara" pitchFamily="34" charset="0"/>
            </a:endParaRPr>
          </a:p>
          <a:p>
            <a:pPr marL="265113" indent="-265113">
              <a:spcBef>
                <a:spcPct val="0"/>
              </a:spcBef>
              <a:spcAft>
                <a:spcPct val="100000"/>
              </a:spcAft>
              <a:buNone/>
            </a:pPr>
            <a:r>
              <a:rPr lang="de-DE" altLang="de-DE" sz="2000" b="1" i="1" kern="12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„</a:t>
            </a:r>
            <a:r>
              <a:rPr lang="de-DE" altLang="de-DE" sz="2000" b="1" i="1" kern="1200" dirty="0">
                <a:solidFill>
                  <a:srgbClr val="FF0000"/>
                </a:solidFill>
                <a:latin typeface="Candara" panose="020E0502030303020204" pitchFamily="34" charset="0"/>
              </a:rPr>
              <a:t>Nichts über uns ohne uns!“</a:t>
            </a:r>
          </a:p>
          <a:p>
            <a:pPr>
              <a:spcBef>
                <a:spcPct val="0"/>
              </a:spcBef>
              <a:spcAft>
                <a:spcPct val="100000"/>
              </a:spcAft>
            </a:pPr>
            <a:r>
              <a:rPr lang="de-DE" altLang="de-DE" sz="1800" dirty="0" smtClean="0">
                <a:latin typeface="Candara" pitchFamily="34" charset="0"/>
              </a:rPr>
              <a:t>Beteiligung </a:t>
            </a:r>
            <a:r>
              <a:rPr lang="de-DE" altLang="de-DE" sz="1800" dirty="0">
                <a:latin typeface="Candara" pitchFamily="34" charset="0"/>
              </a:rPr>
              <a:t>und Mitbestimmung als </a:t>
            </a:r>
            <a:r>
              <a:rPr lang="de-DE" altLang="de-DE" sz="1800" dirty="0" smtClean="0">
                <a:latin typeface="Candara" pitchFamily="34" charset="0"/>
              </a:rPr>
              <a:t>„Mittel“ der Mitgestaltung der Umwelt (um Barrieren abzubauen, Bedürfnisse einzubringen)</a:t>
            </a:r>
          </a:p>
          <a:p>
            <a:pPr>
              <a:spcBef>
                <a:spcPct val="0"/>
              </a:spcBef>
              <a:spcAft>
                <a:spcPct val="100000"/>
              </a:spcAft>
            </a:pPr>
            <a:r>
              <a:rPr lang="de-DE" altLang="de-DE" sz="1800" dirty="0">
                <a:latin typeface="Candara" pitchFamily="34" charset="0"/>
              </a:rPr>
              <a:t>s</a:t>
            </a:r>
            <a:r>
              <a:rPr lang="de-DE" altLang="de-DE" sz="1800" dirty="0" smtClean="0">
                <a:latin typeface="Candara" pitchFamily="34" charset="0"/>
              </a:rPr>
              <a:t>elbstbestimmte Zugänge zu gesellschaftlichen Einrichtungen (Schule, Arbeits</a:t>
            </a:r>
            <a:r>
              <a:rPr lang="de-DE" altLang="de-DE" sz="1800" b="1" dirty="0" smtClean="0">
                <a:latin typeface="Candara" pitchFamily="34" charset="0"/>
              </a:rPr>
              <a:t>-Platz</a:t>
            </a:r>
            <a:r>
              <a:rPr lang="de-DE" altLang="de-DE" sz="1800" dirty="0" smtClean="0">
                <a:latin typeface="Candara" pitchFamily="34" charset="0"/>
              </a:rPr>
              <a:t>) + Mitbestimmung über die Ausgestaltung </a:t>
            </a:r>
          </a:p>
          <a:p>
            <a:pPr>
              <a:spcBef>
                <a:spcPct val="0"/>
              </a:spcBef>
              <a:spcAft>
                <a:spcPct val="100000"/>
              </a:spcAft>
            </a:pPr>
            <a:endParaRPr lang="de-DE" altLang="de-DE" sz="1800" dirty="0" smtClean="0">
              <a:latin typeface="Candara" pitchFamily="34" charset="0"/>
            </a:endParaRPr>
          </a:p>
          <a:p>
            <a:pPr>
              <a:spcBef>
                <a:spcPct val="0"/>
              </a:spcBef>
              <a:spcAft>
                <a:spcPct val="100000"/>
              </a:spcAft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 2. Es geht um Partizipation als Teilhabe + Mitbestimmung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92" y="5094881"/>
            <a:ext cx="684053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14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1700213"/>
            <a:ext cx="7747000" cy="5045075"/>
          </a:xfrm>
        </p:spPr>
        <p:txBody>
          <a:bodyPr lIns="0" tIns="0" rIns="0" bIns="0" anchor="ctr"/>
          <a:lstStyle/>
          <a:p>
            <a:pPr marL="0" indent="0">
              <a:buFontTx/>
              <a:buNone/>
              <a:defRPr/>
            </a:pPr>
            <a:endParaRPr lang="de-DE" sz="1800" dirty="0">
              <a:latin typeface="Candara" pitchFamily="34" charset="0"/>
            </a:endParaRP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Protest gegen „medizinisches Modell“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Kritik an fremdbestimmter Zuweisung in „gesonderte Welten“: Bildung, Arbeiten, Wohnen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Kritik an „Techniken der Behinderung“ (Lisa Pfahl)</a:t>
            </a:r>
            <a:endParaRPr lang="de-DE" altLang="de-DE" sz="1800" dirty="0">
              <a:latin typeface="Candara" pitchFamily="34" charset="0"/>
            </a:endParaRPr>
          </a:p>
          <a:p>
            <a:pPr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Behinderung </a:t>
            </a:r>
            <a:r>
              <a:rPr lang="de-DE" altLang="de-DE" sz="1800" dirty="0">
                <a:latin typeface="Candara" pitchFamily="34" charset="0"/>
              </a:rPr>
              <a:t>entsteht in der Relation zwischen Person und </a:t>
            </a:r>
            <a:r>
              <a:rPr lang="de-DE" altLang="de-DE" sz="1800" dirty="0" smtClean="0">
                <a:latin typeface="Candara" pitchFamily="34" charset="0"/>
              </a:rPr>
              <a:t>Umwelt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Verschiedenheit ist die gesellschaftliche Normalität</a:t>
            </a:r>
          </a:p>
          <a:p>
            <a:pPr>
              <a:defRPr/>
            </a:pPr>
            <a:r>
              <a:rPr lang="de-DE" altLang="de-DE" sz="1800" dirty="0" smtClean="0">
                <a:latin typeface="Candara" pitchFamily="34" charset="0"/>
              </a:rPr>
              <a:t>Die institutionelle Trennung in „Normale“ – Benachteiligte“ – „Behinderte“ wird hinterfragt</a:t>
            </a:r>
            <a:endParaRPr lang="de-DE" altLang="de-DE" sz="1800" dirty="0">
              <a:latin typeface="Candara" pitchFamily="34" charset="0"/>
            </a:endParaRPr>
          </a:p>
          <a:p>
            <a:pPr>
              <a:defRPr/>
            </a:pPr>
            <a:endParaRPr lang="de-DE" altLang="de-DE" sz="1800" dirty="0">
              <a:latin typeface="Candara" pitchFamily="34" charset="0"/>
            </a:endParaRPr>
          </a:p>
          <a:p>
            <a:pPr marL="0" indent="0">
              <a:buFontTx/>
              <a:buNone/>
              <a:defRPr/>
            </a:pPr>
            <a:endParaRPr lang="de-DE" sz="1800" dirty="0" smtClean="0">
              <a:latin typeface="Candara" pitchFamily="34" charset="0"/>
            </a:endParaRPr>
          </a:p>
          <a:p>
            <a:pPr>
              <a:defRPr/>
            </a:pPr>
            <a:endParaRPr 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800" dirty="0" smtClean="0">
              <a:latin typeface="Candara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 3. Diversität ist Normalität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059832" y="3319463"/>
            <a:ext cx="1584325" cy="3619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971600" y="5275848"/>
            <a:ext cx="72008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indent="-274638">
              <a:lnSpc>
                <a:spcPct val="80000"/>
              </a:lnSpc>
              <a:spcBef>
                <a:spcPct val="0"/>
              </a:spcBef>
              <a:spcAft>
                <a:spcPct val="100000"/>
              </a:spcAft>
              <a:buFontTx/>
              <a:buNone/>
            </a:pPr>
            <a:r>
              <a:rPr lang="de-DE" altLang="de-DE" b="1" i="1" dirty="0">
                <a:solidFill>
                  <a:srgbClr val="FF0000"/>
                </a:solidFill>
                <a:latin typeface="Candara" panose="020E0502030303020204" pitchFamily="34" charset="0"/>
              </a:rPr>
              <a:t>„Man ist nicht behindert, man wird behindert</a:t>
            </a:r>
            <a:r>
              <a:rPr lang="de-DE" altLang="de-DE" b="1" i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.“</a:t>
            </a:r>
          </a:p>
          <a:p>
            <a:pPr marL="274638" lvl="1" indent="-274638">
              <a:lnSpc>
                <a:spcPct val="80000"/>
              </a:lnSpc>
              <a:spcBef>
                <a:spcPct val="0"/>
              </a:spcBef>
              <a:spcAft>
                <a:spcPct val="100000"/>
              </a:spcAft>
              <a:buNone/>
            </a:pPr>
            <a:r>
              <a:rPr lang="de-DE" altLang="de-DE" b="1" i="1" dirty="0">
                <a:solidFill>
                  <a:srgbClr val="FF0000"/>
                </a:solidFill>
                <a:latin typeface="Candara" panose="020E0502030303020204" pitchFamily="34" charset="0"/>
              </a:rPr>
              <a:t>„Es ist normal, verschieden zu sein“</a:t>
            </a:r>
          </a:p>
          <a:p>
            <a:pPr marL="274638" indent="-274638">
              <a:lnSpc>
                <a:spcPct val="80000"/>
              </a:lnSpc>
              <a:spcBef>
                <a:spcPct val="0"/>
              </a:spcBef>
              <a:spcAft>
                <a:spcPct val="100000"/>
              </a:spcAft>
              <a:buFontTx/>
              <a:buNone/>
            </a:pPr>
            <a:endParaRPr lang="de-DE" altLang="de-DE" b="1" dirty="0">
              <a:solidFill>
                <a:srgbClr val="FF6600"/>
              </a:solidFill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858836" y="6245568"/>
            <a:ext cx="6427788" cy="38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4638" indent="-274638">
              <a:lnSpc>
                <a:spcPct val="150000"/>
              </a:lnSpc>
              <a:buFontTx/>
              <a:buNone/>
            </a:pP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vgl. z.B. Antje </a:t>
            </a:r>
            <a:r>
              <a:rPr lang="de-DE" altLang="de-DE" sz="1400" dirty="0" err="1">
                <a:solidFill>
                  <a:srgbClr val="0070C0"/>
                </a:solidFill>
                <a:latin typeface="Candara" pitchFamily="34" charset="0"/>
              </a:rPr>
              <a:t>Ginnold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 2008, </a:t>
            </a:r>
            <a:r>
              <a:rPr lang="de-DE" altLang="de-DE" sz="1400" dirty="0" err="1">
                <a:solidFill>
                  <a:srgbClr val="0070C0"/>
                </a:solidFill>
                <a:latin typeface="Candara" pitchFamily="34" charset="0"/>
              </a:rPr>
              <a:t>Cloerkes</a:t>
            </a:r>
            <a:r>
              <a:rPr lang="de-DE" altLang="de-DE" sz="1400" dirty="0">
                <a:solidFill>
                  <a:srgbClr val="0070C0"/>
                </a:solidFill>
                <a:latin typeface="Candara" pitchFamily="34" charset="0"/>
              </a:rPr>
              <a:t> 2003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1493838"/>
            <a:ext cx="5183931" cy="6381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0" indent="0" eaLnBrk="1" hangingPunct="1">
              <a:spcBef>
                <a:spcPct val="50000"/>
              </a:spcBef>
              <a:buNone/>
            </a:pPr>
            <a:r>
              <a:rPr lang="de-DE" altLang="de-DE" sz="1800" b="1" kern="1200" dirty="0" smtClean="0">
                <a:latin typeface="Candara" pitchFamily="34" charset="0"/>
              </a:rPr>
              <a:t>Behinderte </a:t>
            </a:r>
            <a:r>
              <a:rPr lang="de-DE" altLang="de-DE" sz="1800" kern="1200" dirty="0">
                <a:latin typeface="Candara" pitchFamily="34" charset="0"/>
              </a:rPr>
              <a:t>(individuelle </a:t>
            </a:r>
            <a:r>
              <a:rPr lang="de-DE" altLang="de-DE" sz="1800" kern="1200" dirty="0" smtClean="0">
                <a:latin typeface="Candara" pitchFamily="34" charset="0"/>
              </a:rPr>
              <a:t>Zuschreibung durch „medizinisches Modell“)</a:t>
            </a:r>
            <a:endParaRPr lang="en-GB" altLang="de-DE" sz="1800" kern="1200" dirty="0">
              <a:latin typeface="Candara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327025"/>
            <a:ext cx="1077913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5508105" y="2936875"/>
            <a:ext cx="3377134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b="1" dirty="0">
                <a:latin typeface="Candara" pitchFamily="34" charset="0"/>
              </a:rPr>
              <a:t>Teilhabe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b="1" dirty="0">
                <a:latin typeface="Candara" pitchFamily="34" charset="0"/>
              </a:rPr>
              <a:t>Partizipation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dirty="0">
                <a:latin typeface="Candara" pitchFamily="34" charset="0"/>
              </a:rPr>
              <a:t>Beteiligung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dirty="0">
                <a:latin typeface="Candara" pitchFamily="34" charset="0"/>
              </a:rPr>
              <a:t>Mitbestimmung</a:t>
            </a:r>
          </a:p>
          <a:p>
            <a:pPr eaLnBrk="1" hangingPunct="1">
              <a:spcBef>
                <a:spcPts val="600"/>
              </a:spcBef>
              <a:buNone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dirty="0" smtClean="0">
                <a:latin typeface="Candara" pitchFamily="34" charset="0"/>
              </a:rPr>
              <a:t>„</a:t>
            </a:r>
            <a:r>
              <a:rPr lang="de-DE" altLang="de-DE" sz="1800" dirty="0" err="1" smtClean="0">
                <a:latin typeface="Candara" pitchFamily="34" charset="0"/>
              </a:rPr>
              <a:t>Einbezogensein</a:t>
            </a:r>
            <a:r>
              <a:rPr lang="de-DE" altLang="de-DE" sz="1800" dirty="0" smtClean="0">
                <a:latin typeface="Candara" pitchFamily="34" charset="0"/>
              </a:rPr>
              <a:t> </a:t>
            </a:r>
            <a:r>
              <a:rPr lang="de-DE" altLang="de-DE" sz="1800" dirty="0">
                <a:latin typeface="Candara" pitchFamily="34" charset="0"/>
              </a:rPr>
              <a:t>in eine </a:t>
            </a:r>
            <a:r>
              <a:rPr lang="de-DE" altLang="de-DE" sz="1800" dirty="0" smtClean="0">
                <a:latin typeface="Candara" pitchFamily="34" charset="0"/>
              </a:rPr>
              <a:t>Lebenssituation“ (ICF)</a:t>
            </a: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dirty="0">
                <a:latin typeface="Candara" pitchFamily="34" charset="0"/>
              </a:rPr>
              <a:t>Teilhabe an „Gesellschaft“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de-DE" altLang="de-DE" sz="1800" dirty="0">
                <a:latin typeface="Candara" pitchFamily="34" charset="0"/>
              </a:rPr>
              <a:t>Teil sein, Teil </a:t>
            </a:r>
            <a:r>
              <a:rPr lang="de-DE" altLang="de-DE" sz="1800" dirty="0" smtClean="0">
                <a:latin typeface="Candara" pitchFamily="34" charset="0"/>
              </a:rPr>
              <a:t>haben, Teil „geben“</a:t>
            </a: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1800" dirty="0">
                <a:latin typeface="Candara" pitchFamily="34" charset="0"/>
              </a:rPr>
              <a:t>Mitbestimmung über die eigenen Belange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627062" y="3028950"/>
            <a:ext cx="3224857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b="1" dirty="0">
                <a:latin typeface="Candara" pitchFamily="34" charset="0"/>
              </a:rPr>
              <a:t>Behinderung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b="1" dirty="0" err="1">
                <a:latin typeface="Candara" pitchFamily="34" charset="0"/>
              </a:rPr>
              <a:t>Be</a:t>
            </a:r>
            <a:r>
              <a:rPr lang="de-DE" altLang="de-DE" sz="1800" b="1" dirty="0">
                <a:latin typeface="Candara" pitchFamily="34" charset="0"/>
              </a:rPr>
              <a:t> – nach – </a:t>
            </a:r>
            <a:r>
              <a:rPr lang="de-DE" altLang="de-DE" sz="1800" b="1" dirty="0" err="1">
                <a:latin typeface="Candara" pitchFamily="34" charset="0"/>
              </a:rPr>
              <a:t>teiligung</a:t>
            </a:r>
            <a:endParaRPr lang="de-DE" altLang="de-DE" sz="1800" b="1" dirty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dirty="0">
              <a:latin typeface="Candar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Durch „Barrieren“ behindert werden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gegenüber anderen im Nachteil sein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Candara" pitchFamily="34" charset="0"/>
              </a:rPr>
              <a:t>schwerer Zugang zu „seinem Teil“ am Ganzen haben</a:t>
            </a:r>
          </a:p>
        </p:txBody>
      </p:sp>
      <p:sp>
        <p:nvSpPr>
          <p:cNvPr id="17414" name="AutoShape 10"/>
          <p:cNvSpPr>
            <a:spLocks noChangeArrowheads="1"/>
          </p:cNvSpPr>
          <p:nvPr/>
        </p:nvSpPr>
        <p:spPr bwMode="auto">
          <a:xfrm>
            <a:off x="695325" y="2371725"/>
            <a:ext cx="1584325" cy="4206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/>
          </a:p>
        </p:txBody>
      </p:sp>
      <p:sp>
        <p:nvSpPr>
          <p:cNvPr id="17415" name="AutoShape 11"/>
          <p:cNvSpPr>
            <a:spLocks noChangeArrowheads="1"/>
          </p:cNvSpPr>
          <p:nvPr/>
        </p:nvSpPr>
        <p:spPr bwMode="auto">
          <a:xfrm>
            <a:off x="4319588" y="2976563"/>
            <a:ext cx="498475" cy="149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000"/>
          </a:p>
        </p:txBody>
      </p:sp>
      <p:sp>
        <p:nvSpPr>
          <p:cNvPr id="17416" name="Text Box 2"/>
          <p:cNvSpPr txBox="1">
            <a:spLocks noChangeArrowheads="1"/>
          </p:cNvSpPr>
          <p:nvPr/>
        </p:nvSpPr>
        <p:spPr bwMode="auto">
          <a:xfrm>
            <a:off x="503238" y="566738"/>
            <a:ext cx="7632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Benachteiligung – Beteiligung (Partizipation)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02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77863" y="2044700"/>
            <a:ext cx="7747000" cy="4700588"/>
          </a:xfrm>
        </p:spPr>
        <p:txBody>
          <a:bodyPr lIns="0" tIns="0" rIns="0" bIns="0" anchor="ctr"/>
          <a:lstStyle/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Stärkung der </a:t>
            </a:r>
            <a:r>
              <a:rPr lang="de-DE" altLang="de-DE" sz="1800" dirty="0" err="1" smtClean="0">
                <a:latin typeface="Candara" pitchFamily="34" charset="0"/>
              </a:rPr>
              <a:t>Inklusiveness</a:t>
            </a:r>
            <a:r>
              <a:rPr lang="de-DE" altLang="de-DE" sz="1800" dirty="0" smtClean="0">
                <a:latin typeface="Candara" pitchFamily="34" charset="0"/>
              </a:rPr>
              <a:t> von gesellschaftlichen Strukturen, die Teilhabe ermöglichen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de-DE" altLang="de-DE" sz="1800" dirty="0" smtClean="0">
                <a:latin typeface="Candara" pitchFamily="34" charset="0"/>
              </a:rPr>
              <a:t>Bearbeitung von organisationalen </a:t>
            </a:r>
            <a:r>
              <a:rPr lang="de-DE" altLang="de-DE" sz="1800" dirty="0" err="1" smtClean="0">
                <a:latin typeface="Candara" pitchFamily="34" charset="0"/>
              </a:rPr>
              <a:t>Versäulungen</a:t>
            </a:r>
            <a:r>
              <a:rPr lang="de-DE" altLang="de-DE" sz="1800" dirty="0" smtClean="0">
                <a:latin typeface="Candara" pitchFamily="34" charset="0"/>
              </a:rPr>
              <a:t>, die den Zugang zu Teilhabemöglichkeiten behindern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de-DE" altLang="de-DE" sz="1800" dirty="0" smtClean="0">
                <a:latin typeface="Candara" pitchFamily="34" charset="0"/>
              </a:rPr>
              <a:t>Eine Schule für </a:t>
            </a:r>
            <a:r>
              <a:rPr lang="de-DE" altLang="de-DE" sz="1800" dirty="0" smtClean="0">
                <a:latin typeface="Candara" pitchFamily="34" charset="0"/>
              </a:rPr>
              <a:t>Alle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de-DE" altLang="de-DE" sz="1800" dirty="0" smtClean="0">
                <a:latin typeface="Candara" pitchFamily="34" charset="0"/>
              </a:rPr>
              <a:t>Wohnen</a:t>
            </a:r>
            <a:r>
              <a:rPr lang="de-DE" altLang="de-DE" sz="1800" dirty="0" smtClean="0">
                <a:latin typeface="Candara" pitchFamily="34" charset="0"/>
              </a:rPr>
              <a:t>: </a:t>
            </a:r>
            <a:r>
              <a:rPr lang="de-DE" altLang="de-DE" sz="1800" dirty="0" smtClean="0">
                <a:latin typeface="Candara" pitchFamily="34" charset="0"/>
              </a:rPr>
              <a:t>dezentral </a:t>
            </a:r>
            <a:r>
              <a:rPr lang="de-DE" altLang="de-DE" sz="1800" dirty="0" smtClean="0">
                <a:latin typeface="Candara" pitchFamily="34" charset="0"/>
              </a:rPr>
              <a:t>und „normal“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de-DE" altLang="de-DE" sz="1800" dirty="0" smtClean="0">
                <a:latin typeface="Candara" pitchFamily="34" charset="0"/>
              </a:rPr>
              <a:t>Arbeitswelt: „Inklusive Arbeitsmärkte“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de-DE" altLang="de-DE" sz="1800" dirty="0" smtClean="0">
                <a:latin typeface="Candara" pitchFamily="34" charset="0"/>
              </a:rPr>
              <a:t>Soziale Unterstützung: ein (integriertes) Spektrum an differenzierten und flexiblen Hilfen, die in der Alltagsnormalität eingelagert sind</a:t>
            </a:r>
          </a:p>
          <a:p>
            <a:pPr eaLnBrk="1" hangingPunct="1">
              <a:spcBef>
                <a:spcPct val="0"/>
              </a:spcBef>
              <a:defRPr/>
            </a:pPr>
            <a:endParaRPr lang="de-DE" altLang="de-DE" sz="1800" dirty="0">
              <a:latin typeface="Candara" pitchFamily="34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755650" y="1700213"/>
            <a:ext cx="74168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077912" cy="1036638"/>
          </a:xfrm>
          <a:prstGeom prst="rect">
            <a:avLst/>
          </a:prstGeom>
          <a:solidFill>
            <a:srgbClr val="BBE0E3"/>
          </a:solidFill>
          <a:ln>
            <a:noFill/>
          </a:ln>
          <a:effectLst>
            <a:outerShdw dist="125752" dir="2700000" algn="ctr" rotWithShape="0">
              <a:srgbClr val="C0C0C0">
                <a:alpha val="5002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488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>
                <a:solidFill>
                  <a:srgbClr val="FF0000"/>
                </a:solidFill>
                <a:latin typeface="Candara" pitchFamily="34" charset="0"/>
              </a:rPr>
              <a:t>A 4. Es geht wesentlich um die organisationale Gestaltung von Bildung, Arbeit, Hilfe</a:t>
            </a:r>
            <a:endParaRPr lang="de-DE" altLang="de-DE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19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82563" marR="0" indent="-182563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82563" marR="0" indent="-182563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1239</Words>
  <Application>Microsoft Office PowerPoint</Application>
  <PresentationFormat>Bildschirmpräsentation (4:3)</PresentationFormat>
  <Paragraphs>230</Paragraphs>
  <Slides>23</Slides>
  <Notes>22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Standarddesign</vt:lpstr>
      <vt:lpstr> „Inklusion als fachliche Herausforderung für die Weiterentwicklung der Kinder- und Jugendhilfe“  JuQuest-ExpertInnen-Konferenz 2016: „Platz für alle?! –  Inklusion in der Kinder- und Jugendhilfe“  7. April 2016, Eugendorf bei Salzburg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 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Aktuelle Probleme der Sozialen Arbeit  am Beispiel der Problematik  Übergänge in Arbeit in der heutigen Arbeitsgesellschaft</dc:title>
  <dc:creator>Oehme</dc:creator>
  <cp:lastModifiedBy>Oehme</cp:lastModifiedBy>
  <cp:revision>229</cp:revision>
  <dcterms:created xsi:type="dcterms:W3CDTF">2009-11-28T09:54:07Z</dcterms:created>
  <dcterms:modified xsi:type="dcterms:W3CDTF">2016-04-07T09:52:23Z</dcterms:modified>
</cp:coreProperties>
</file>