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70" r:id="rId2"/>
    <p:sldMasterId id="2147483664" r:id="rId3"/>
    <p:sldMasterId id="2147483684" r:id="rId4"/>
  </p:sldMasterIdLst>
  <p:notesMasterIdLst>
    <p:notesMasterId r:id="rId22"/>
  </p:notesMasterIdLst>
  <p:sldIdLst>
    <p:sldId id="256" r:id="rId5"/>
    <p:sldId id="258" r:id="rId6"/>
    <p:sldId id="272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57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209C4-362D-4231-A536-C96934CF6610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11AC7-3909-41D8-B82C-5DB74520F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62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38896" y="1935892"/>
            <a:ext cx="11730681" cy="469556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none" anchor="ctr" anchorCtr="0"/>
          <a:lstStyle>
            <a:lvl1pPr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Titel 9"/>
          <p:cNvSpPr>
            <a:spLocks noGrp="1"/>
          </p:cNvSpPr>
          <p:nvPr>
            <p:ph type="title" hasCustomPrompt="1"/>
          </p:nvPr>
        </p:nvSpPr>
        <p:spPr>
          <a:xfrm>
            <a:off x="4144710" y="224903"/>
            <a:ext cx="7767990" cy="1407344"/>
          </a:xfrm>
          <a:prstGeom prst="rect">
            <a:avLst/>
          </a:prstGeom>
        </p:spPr>
        <p:txBody>
          <a:bodyPr/>
          <a:lstStyle>
            <a:lvl1pPr algn="r">
              <a:defRPr sz="4000" baseline="0">
                <a:solidFill>
                  <a:srgbClr val="76B8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786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377952" y="3588814"/>
            <a:ext cx="3688340" cy="71522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800" b="0">
                <a:solidFill>
                  <a:srgbClr val="76B856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4 Mio.</a:t>
            </a:r>
            <a:endParaRPr lang="de-DE" dirty="0"/>
          </a:p>
        </p:txBody>
      </p:sp>
      <p:sp>
        <p:nvSpPr>
          <p:cNvPr id="23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769270" y="4320513"/>
            <a:ext cx="2905703" cy="8323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Kinder auf dieser Welt betreut</a:t>
            </a:r>
            <a:endParaRPr lang="de-DE" dirty="0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818687" y="1018867"/>
            <a:ext cx="2806870" cy="71522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800" b="0">
                <a:solidFill>
                  <a:srgbClr val="76B856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71</a:t>
            </a:r>
            <a:endParaRPr lang="de-DE" dirty="0"/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761032" y="1753726"/>
            <a:ext cx="2905703" cy="7863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Medizinische Zentren</a:t>
            </a:r>
            <a:endParaRPr lang="de-DE" dirty="0"/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969212" y="999766"/>
            <a:ext cx="3688340" cy="71522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800" b="0">
                <a:solidFill>
                  <a:srgbClr val="76B856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151.000</a:t>
            </a:r>
            <a:endParaRPr lang="de-DE" dirty="0"/>
          </a:p>
        </p:txBody>
      </p:sp>
      <p:sp>
        <p:nvSpPr>
          <p:cNvPr id="13" name="Textplatzhalt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6709741" y="1731465"/>
            <a:ext cx="4190806" cy="78633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Kinder und Jugendliche besuchen Bildungsangebote</a:t>
            </a:r>
            <a:endParaRPr lang="de-DE" dirty="0"/>
          </a:p>
        </p:txBody>
      </p:sp>
      <p:sp>
        <p:nvSpPr>
          <p:cNvPr id="14" name="Textplatzhalt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960974" y="3526440"/>
            <a:ext cx="3688340" cy="71522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800" b="0">
                <a:solidFill>
                  <a:srgbClr val="76B856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600.000</a:t>
            </a:r>
            <a:endParaRPr lang="de-DE" dirty="0"/>
          </a:p>
        </p:txBody>
      </p:sp>
      <p:sp>
        <p:nvSpPr>
          <p:cNvPr id="15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6518038" y="4241663"/>
            <a:ext cx="4574212" cy="8323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Kinder, Jugendliche und ihre Familien werden derzeit betreut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525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370473" y="1916551"/>
            <a:ext cx="1052950" cy="39986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76B856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1949</a:t>
            </a:r>
            <a:endParaRPr lang="de-DE" dirty="0"/>
          </a:p>
        </p:txBody>
      </p:sp>
      <p:sp>
        <p:nvSpPr>
          <p:cNvPr id="2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498774" y="4070892"/>
            <a:ext cx="1052950" cy="4183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76B856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2019</a:t>
            </a:r>
            <a:endParaRPr lang="de-DE" dirty="0"/>
          </a:p>
        </p:txBody>
      </p:sp>
      <p:sp>
        <p:nvSpPr>
          <p:cNvPr id="23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33187" y="2593984"/>
            <a:ext cx="2327522" cy="56110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9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Gründung </a:t>
            </a:r>
            <a:br>
              <a:rPr lang="de-DE" dirty="0" smtClean="0"/>
            </a:br>
            <a:r>
              <a:rPr lang="de-DE" dirty="0" smtClean="0"/>
              <a:t>SOS-Kinderdorf</a:t>
            </a:r>
            <a:endParaRPr lang="de-DE" dirty="0"/>
          </a:p>
        </p:txBody>
      </p:sp>
      <p:sp>
        <p:nvSpPr>
          <p:cNvPr id="24" name="Textplatzhalt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8861488" y="4731976"/>
            <a:ext cx="2327522" cy="31782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9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Heute</a:t>
            </a:r>
          </a:p>
        </p:txBody>
      </p:sp>
      <p:sp>
        <p:nvSpPr>
          <p:cNvPr id="44" name="SmartArt-Platzhalter 43"/>
          <p:cNvSpPr>
            <a:spLocks noGrp="1"/>
          </p:cNvSpPr>
          <p:nvPr>
            <p:ph type="dgm" sz="quarter" idx="15"/>
          </p:nvPr>
        </p:nvSpPr>
        <p:spPr>
          <a:xfrm>
            <a:off x="733187" y="2312335"/>
            <a:ext cx="10404000" cy="138237"/>
          </a:xfrm>
          <a:prstGeom prst="homePlate">
            <a:avLst/>
          </a:prstGeom>
          <a:solidFill>
            <a:srgbClr val="76B856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45" name="SmartArt-Platzhalter 43"/>
          <p:cNvSpPr>
            <a:spLocks noGrp="1"/>
          </p:cNvSpPr>
          <p:nvPr>
            <p:ph type="dgm" sz="quarter" idx="16"/>
          </p:nvPr>
        </p:nvSpPr>
        <p:spPr>
          <a:xfrm>
            <a:off x="733187" y="4495353"/>
            <a:ext cx="10404000" cy="138237"/>
          </a:xfrm>
          <a:prstGeom prst="homePlate">
            <a:avLst/>
          </a:prstGeom>
          <a:solidFill>
            <a:srgbClr val="76B856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9" name="Titel 9"/>
          <p:cNvSpPr>
            <a:spLocks noGrp="1"/>
          </p:cNvSpPr>
          <p:nvPr>
            <p:ph type="title" hasCustomPrompt="1"/>
          </p:nvPr>
        </p:nvSpPr>
        <p:spPr>
          <a:xfrm>
            <a:off x="603926" y="608384"/>
            <a:ext cx="10770526" cy="64830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76B8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75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11"/>
          </p:nvPr>
        </p:nvSpPr>
        <p:spPr>
          <a:xfrm>
            <a:off x="1367472" y="3281066"/>
            <a:ext cx="1285102" cy="1141942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lang="de-DE" sz="2800" kern="120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4"/>
          </p:nvPr>
        </p:nvSpPr>
        <p:spPr>
          <a:xfrm>
            <a:off x="1455964" y="5156329"/>
            <a:ext cx="938597" cy="69467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lang="de-DE" sz="2800" kern="120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5"/>
          </p:nvPr>
        </p:nvSpPr>
        <p:spPr>
          <a:xfrm>
            <a:off x="3334410" y="3129347"/>
            <a:ext cx="1268004" cy="131485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lang="de-DE" sz="2800" kern="120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564842" y="5073951"/>
            <a:ext cx="1037572" cy="874167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lang="de-DE" sz="2800" kern="120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17"/>
          </p:nvPr>
        </p:nvSpPr>
        <p:spPr>
          <a:xfrm>
            <a:off x="5652949" y="3250533"/>
            <a:ext cx="1069185" cy="1072484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l">
              <a:buFontTx/>
              <a:buNone/>
              <a:defRPr lang="de-DE" sz="2800" kern="120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18"/>
          </p:nvPr>
        </p:nvSpPr>
        <p:spPr>
          <a:xfrm>
            <a:off x="5533401" y="4847506"/>
            <a:ext cx="1308280" cy="1312317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lang="de-DE" sz="2800" kern="120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19"/>
          </p:nvPr>
        </p:nvSpPr>
        <p:spPr>
          <a:xfrm>
            <a:off x="7689122" y="3349691"/>
            <a:ext cx="1098018" cy="874167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lang="de-DE" sz="2800" kern="120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20"/>
          </p:nvPr>
        </p:nvSpPr>
        <p:spPr>
          <a:xfrm>
            <a:off x="7775903" y="5196961"/>
            <a:ext cx="786941" cy="874167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lang="de-DE" sz="2800" kern="120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21"/>
          </p:nvPr>
        </p:nvSpPr>
        <p:spPr>
          <a:xfrm>
            <a:off x="9754128" y="3349691"/>
            <a:ext cx="590885" cy="874167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lang="de-DE" sz="2800" kern="120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21" name="Titel 9"/>
          <p:cNvSpPr>
            <a:spLocks noGrp="1"/>
          </p:cNvSpPr>
          <p:nvPr>
            <p:ph type="title" hasCustomPrompt="1"/>
          </p:nvPr>
        </p:nvSpPr>
        <p:spPr>
          <a:xfrm>
            <a:off x="603926" y="608384"/>
            <a:ext cx="10770526" cy="64830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76B8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90550" y="1408324"/>
            <a:ext cx="10783902" cy="5816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5010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566919" y="612237"/>
            <a:ext cx="3115949" cy="305319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95000"/>
              </a:schemeClr>
            </a:solidFill>
          </a:ln>
          <a:effectLst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4315218" y="2031739"/>
            <a:ext cx="3720876" cy="364593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95000"/>
              </a:schemeClr>
            </a:solidFill>
          </a:ln>
          <a:effectLst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8668444" y="842866"/>
            <a:ext cx="2771286" cy="271546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95000"/>
              </a:schemeClr>
            </a:solidFill>
          </a:ln>
          <a:effectLst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01015" y="3813515"/>
            <a:ext cx="2327522" cy="32187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Bildunterschrift 1</a:t>
            </a:r>
            <a:endParaRPr lang="de-DE" dirty="0"/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74028" y="5852380"/>
            <a:ext cx="2327522" cy="32187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Bildunterschrift 2</a:t>
            </a:r>
            <a:endParaRPr lang="de-DE" dirty="0"/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02540" y="3709938"/>
            <a:ext cx="2327522" cy="32187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Bildunterschrift 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0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517" y="-634313"/>
            <a:ext cx="12525889" cy="8348504"/>
          </a:xfrm>
          <a:prstGeom prst="rect">
            <a:avLst/>
          </a:prstGeom>
        </p:spPr>
      </p:pic>
      <p:sp>
        <p:nvSpPr>
          <p:cNvPr id="8" name="Titelplatzhalter 1"/>
          <p:cNvSpPr txBox="1">
            <a:spLocks/>
          </p:cNvSpPr>
          <p:nvPr userDrawn="1"/>
        </p:nvSpPr>
        <p:spPr>
          <a:xfrm>
            <a:off x="173480" y="6374092"/>
            <a:ext cx="8704341" cy="1729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0" kern="1200">
                <a:solidFill>
                  <a:srgbClr val="76B856"/>
                </a:solidFill>
                <a:latin typeface="Arial"/>
                <a:ea typeface="ＭＳ Ｐゴシック" pitchFamily="30" charset="-128"/>
                <a:cs typeface="ＭＳ Ｐゴシック" pitchFamily="30" charset="-128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C7404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C7404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C7404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C7404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defRPr>
            </a:lvl5pPr>
            <a:lvl6pPr marL="4572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C7404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defRPr>
            </a:lvl6pPr>
            <a:lvl7pPr marL="9144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C7404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defRPr>
            </a:lvl7pPr>
            <a:lvl8pPr marL="13716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C7404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defRPr>
            </a:lvl8pPr>
            <a:lvl9pPr marL="18288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C7404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defRPr>
            </a:lvl9pPr>
          </a:lstStyle>
          <a:p>
            <a:pPr algn="l"/>
            <a:r>
              <a:rPr lang="de-AT" sz="2400" dirty="0" smtClean="0">
                <a:solidFill>
                  <a:schemeClr val="bg1"/>
                </a:solidFill>
              </a:rPr>
              <a:t>Jedem Kind ein liebevolles Zuhause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8518" y="-81876"/>
            <a:ext cx="3204489" cy="102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179" y="1945169"/>
            <a:ext cx="4822781" cy="28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5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38896" y="1935892"/>
            <a:ext cx="11730681" cy="469556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none" anchor="ctr" anchorCtr="0"/>
          <a:lstStyle>
            <a:lvl1pPr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9"/>
          <p:cNvSpPr>
            <a:spLocks noGrp="1"/>
          </p:cNvSpPr>
          <p:nvPr>
            <p:ph type="title" hasCustomPrompt="1"/>
          </p:nvPr>
        </p:nvSpPr>
        <p:spPr>
          <a:xfrm>
            <a:off x="4144710" y="224903"/>
            <a:ext cx="7767990" cy="1407344"/>
          </a:xfrm>
          <a:prstGeom prst="rect">
            <a:avLst/>
          </a:prstGeom>
        </p:spPr>
        <p:txBody>
          <a:bodyPr/>
          <a:lstStyle>
            <a:lvl1pPr algn="r">
              <a:defRPr sz="4000" baseline="0">
                <a:solidFill>
                  <a:srgbClr val="76B8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1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38896" y="1935892"/>
            <a:ext cx="11730681" cy="469556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none" anchor="ctr" anchorCtr="0"/>
          <a:lstStyle>
            <a:lvl1pPr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Titel 9"/>
          <p:cNvSpPr>
            <a:spLocks noGrp="1"/>
          </p:cNvSpPr>
          <p:nvPr>
            <p:ph type="title" hasCustomPrompt="1"/>
          </p:nvPr>
        </p:nvSpPr>
        <p:spPr>
          <a:xfrm>
            <a:off x="4144710" y="224903"/>
            <a:ext cx="7767990" cy="1407344"/>
          </a:xfrm>
          <a:prstGeom prst="rect">
            <a:avLst/>
          </a:prstGeom>
        </p:spPr>
        <p:txBody>
          <a:bodyPr/>
          <a:lstStyle>
            <a:lvl1pPr algn="r">
              <a:defRPr sz="4000" baseline="0">
                <a:solidFill>
                  <a:srgbClr val="76B8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26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bg>
      <p:bgPr>
        <a:solidFill>
          <a:srgbClr val="76B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-158694" y="-399393"/>
            <a:ext cx="12350694" cy="7346731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" r="15"/>
            </a:stretch>
          </a:blipFill>
        </p:spPr>
        <p:txBody>
          <a:bodyPr wrap="none" anchor="ctr" anchorCtr="0"/>
          <a:lstStyle>
            <a:lvl1pPr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2259" y="5494385"/>
            <a:ext cx="6902984" cy="760287"/>
          </a:xfrm>
          <a:prstGeom prst="rect">
            <a:avLst/>
          </a:prstGeom>
          <a:solidFill>
            <a:srgbClr val="76B856"/>
          </a:solidFill>
          <a:effectLst>
            <a:reflection stA="45000" endPos="0" dist="50800" dir="5400000" sy="-100000" algn="bl" rotWithShape="0"/>
          </a:effectLst>
        </p:spPr>
        <p:txBody>
          <a:bodyPr anchor="ctr" anchorCtr="0"/>
          <a:lstStyle>
            <a:lvl1pPr marL="0" indent="0" algn="ctr">
              <a:buFontTx/>
              <a:buNone/>
              <a:defRPr sz="320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Dieser Text kann bearbeitet werden</a:t>
            </a:r>
          </a:p>
        </p:txBody>
      </p:sp>
    </p:spTree>
    <p:extLst>
      <p:ext uri="{BB962C8B-B14F-4D97-AF65-F5344CB8AC3E}">
        <p14:creationId xmlns:p14="http://schemas.microsoft.com/office/powerpoint/2010/main" val="23620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274378" cy="6858000"/>
          </a:xfrm>
          <a:prstGeom prst="rect">
            <a:avLst/>
          </a:prstGeom>
          <a:solidFill>
            <a:srgbClr val="83BE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Untertitel 4"/>
          <p:cNvSpPr txBox="1">
            <a:spLocks/>
          </p:cNvSpPr>
          <p:nvPr userDrawn="1"/>
        </p:nvSpPr>
        <p:spPr>
          <a:xfrm>
            <a:off x="2365264" y="3153635"/>
            <a:ext cx="8566196" cy="9652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0" charset="-128"/>
                <a:cs typeface="ＭＳ Ｐゴシック" pitchFamily="3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0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0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0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de-DE" sz="6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Schlagworte</a:t>
            </a:r>
            <a:endParaRPr lang="de-DE" sz="6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ntertitel 4"/>
          <p:cNvSpPr txBox="1">
            <a:spLocks/>
          </p:cNvSpPr>
          <p:nvPr userDrawn="1"/>
        </p:nvSpPr>
        <p:spPr>
          <a:xfrm>
            <a:off x="2704417" y="4090559"/>
            <a:ext cx="8566196" cy="96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b="0" dirty="0">
                <a:solidFill>
                  <a:schemeClr val="bg1"/>
                </a:solidFill>
              </a:rPr>
              <a:t>Bildungsprojekte</a:t>
            </a:r>
          </a:p>
        </p:txBody>
      </p:sp>
      <p:sp>
        <p:nvSpPr>
          <p:cNvPr id="10" name="Untertitel 4"/>
          <p:cNvSpPr txBox="1">
            <a:spLocks/>
          </p:cNvSpPr>
          <p:nvPr userDrawn="1"/>
        </p:nvSpPr>
        <p:spPr>
          <a:xfrm>
            <a:off x="1829955" y="4641270"/>
            <a:ext cx="8566196" cy="965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0" b="0" dirty="0">
                <a:solidFill>
                  <a:schemeClr val="bg1"/>
                </a:solidFill>
                <a:latin typeface="Arial"/>
                <a:cs typeface="Arial"/>
              </a:rPr>
              <a:t>Kinderwelt</a:t>
            </a:r>
          </a:p>
        </p:txBody>
      </p:sp>
      <p:sp>
        <p:nvSpPr>
          <p:cNvPr id="11" name="Untertitel 4"/>
          <p:cNvSpPr txBox="1">
            <a:spLocks/>
          </p:cNvSpPr>
          <p:nvPr userDrawn="1"/>
        </p:nvSpPr>
        <p:spPr>
          <a:xfrm>
            <a:off x="1866899" y="2760507"/>
            <a:ext cx="7721642" cy="96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b="0" dirty="0">
                <a:solidFill>
                  <a:schemeClr val="bg1"/>
                </a:solidFill>
              </a:rPr>
              <a:t>Betreutes Wohnen</a:t>
            </a:r>
          </a:p>
        </p:txBody>
      </p:sp>
      <p:sp>
        <p:nvSpPr>
          <p:cNvPr id="12" name="Untertitel 4"/>
          <p:cNvSpPr txBox="1">
            <a:spLocks/>
          </p:cNvSpPr>
          <p:nvPr userDrawn="1"/>
        </p:nvSpPr>
        <p:spPr>
          <a:xfrm>
            <a:off x="3180772" y="1816941"/>
            <a:ext cx="8050688" cy="965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600" b="0" dirty="0">
                <a:solidFill>
                  <a:schemeClr val="bg1"/>
                </a:solidFill>
              </a:rPr>
              <a:t>Krisenwohnen</a:t>
            </a:r>
          </a:p>
        </p:txBody>
      </p:sp>
      <p:sp>
        <p:nvSpPr>
          <p:cNvPr id="13" name="Untertitel 4"/>
          <p:cNvSpPr txBox="1">
            <a:spLocks/>
          </p:cNvSpPr>
          <p:nvPr userDrawn="1"/>
        </p:nvSpPr>
        <p:spPr>
          <a:xfrm>
            <a:off x="1581150" y="1186849"/>
            <a:ext cx="8050688" cy="965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b="0" dirty="0" smtClean="0">
                <a:solidFill>
                  <a:schemeClr val="bg1"/>
                </a:solidFill>
              </a:rPr>
              <a:t>Themensammlung</a:t>
            </a:r>
            <a:endParaRPr lang="de-DE" sz="4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9"/>
          <p:cNvSpPr>
            <a:spLocks noGrp="1"/>
          </p:cNvSpPr>
          <p:nvPr>
            <p:ph type="title" hasCustomPrompt="1"/>
          </p:nvPr>
        </p:nvSpPr>
        <p:spPr>
          <a:xfrm>
            <a:off x="603926" y="608384"/>
            <a:ext cx="10770526" cy="64830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76B8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90550" y="1408323"/>
            <a:ext cx="10783902" cy="4551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2189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90550" y="1408323"/>
            <a:ext cx="4964216" cy="4551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0"/>
            <a:endParaRPr lang="de-DE" dirty="0" smtClean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6049888" y="1408322"/>
            <a:ext cx="4964216" cy="4551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0"/>
            <a:endParaRPr lang="de-DE" dirty="0" smtClean="0"/>
          </a:p>
        </p:txBody>
      </p:sp>
      <p:sp>
        <p:nvSpPr>
          <p:cNvPr id="7" name="Titel 9"/>
          <p:cNvSpPr>
            <a:spLocks noGrp="1"/>
          </p:cNvSpPr>
          <p:nvPr>
            <p:ph type="title" hasCustomPrompt="1"/>
          </p:nvPr>
        </p:nvSpPr>
        <p:spPr>
          <a:xfrm>
            <a:off x="603926" y="608384"/>
            <a:ext cx="10770526" cy="64830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76B8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290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mit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5684108" cy="6858000"/>
          </a:xfrm>
          <a:prstGeom prst="rect">
            <a:avLst/>
          </a:prstGeom>
          <a:solidFill>
            <a:srgbClr val="83BE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9"/>
          <p:cNvSpPr>
            <a:spLocks noGrp="1"/>
          </p:cNvSpPr>
          <p:nvPr>
            <p:ph type="title" hasCustomPrompt="1"/>
          </p:nvPr>
        </p:nvSpPr>
        <p:spPr>
          <a:xfrm>
            <a:off x="603926" y="608384"/>
            <a:ext cx="4544723" cy="64830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90550" y="1408323"/>
            <a:ext cx="4558099" cy="4551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0"/>
            <a:endParaRPr lang="de-DE" dirty="0" smtClean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6206408" y="1408323"/>
            <a:ext cx="5277138" cy="4551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2520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5574968" y="0"/>
            <a:ext cx="7004210" cy="686313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7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590550" y="1416561"/>
            <a:ext cx="4477106" cy="4551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0"/>
            <a:endParaRPr lang="de-DE" dirty="0" smtClean="0"/>
          </a:p>
        </p:txBody>
      </p:sp>
      <p:sp>
        <p:nvSpPr>
          <p:cNvPr id="8" name="Titel 9"/>
          <p:cNvSpPr>
            <a:spLocks noGrp="1"/>
          </p:cNvSpPr>
          <p:nvPr>
            <p:ph type="title" hasCustomPrompt="1"/>
          </p:nvPr>
        </p:nvSpPr>
        <p:spPr>
          <a:xfrm>
            <a:off x="603926" y="608384"/>
            <a:ext cx="4463730" cy="64830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76B8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8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38" y="1137054"/>
            <a:ext cx="2489886" cy="7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3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55" y="236593"/>
            <a:ext cx="1635121" cy="3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6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286" y="6251943"/>
            <a:ext cx="1899714" cy="6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  <p:sldLayoutId id="2147483676" r:id="rId3"/>
    <p:sldLayoutId id="2147483673" r:id="rId4"/>
    <p:sldLayoutId id="2147483677" r:id="rId5"/>
    <p:sldLayoutId id="2147483668" r:id="rId6"/>
    <p:sldLayoutId id="2147483686" r:id="rId7"/>
    <p:sldLayoutId id="214748368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05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91665" y="224902"/>
            <a:ext cx="7321036" cy="1594065"/>
          </a:xfrm>
        </p:spPr>
        <p:txBody>
          <a:bodyPr/>
          <a:lstStyle/>
          <a:p>
            <a:r>
              <a:rPr lang="de-DE" dirty="0" smtClean="0"/>
              <a:t>Erfolgsgeschichten in der Kinder und Jugendhilfe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2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03926" y="1626039"/>
            <a:ext cx="10519099" cy="3997212"/>
          </a:xfrm>
        </p:spPr>
        <p:txBody>
          <a:bodyPr/>
          <a:lstStyle/>
          <a:p>
            <a:r>
              <a:rPr lang="de-DE" dirty="0" smtClean="0"/>
              <a:t>Personal und Teamgefüge</a:t>
            </a:r>
          </a:p>
          <a:p>
            <a:endParaRPr lang="de-DE" dirty="0"/>
          </a:p>
          <a:p>
            <a:r>
              <a:rPr lang="de-DE" dirty="0" smtClean="0"/>
              <a:t>Haltungen und Einstellungen der Fachkräfte</a:t>
            </a:r>
          </a:p>
          <a:p>
            <a:endParaRPr lang="de-DE" dirty="0"/>
          </a:p>
          <a:p>
            <a:r>
              <a:rPr lang="de-DE" dirty="0" smtClean="0"/>
              <a:t>Strukturelle Faktoren – Flexibilität bei Ressourcen und in der Betreuungsplanung</a:t>
            </a:r>
          </a:p>
          <a:p>
            <a:endParaRPr lang="de-DE" dirty="0"/>
          </a:p>
          <a:p>
            <a:r>
              <a:rPr lang="de-DE" dirty="0" smtClean="0"/>
              <a:t>Fachliche Argumentation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/>
                </a:solidFill>
              </a:rPr>
              <a:t>Erfolge von Einrichtungen- </a:t>
            </a:r>
            <a:r>
              <a:rPr lang="de-DE" dirty="0" err="1" smtClean="0">
                <a:solidFill>
                  <a:schemeClr val="accent6"/>
                </a:solidFill>
              </a:rPr>
              <a:t>Gelingensfaktoren</a:t>
            </a:r>
            <a:endParaRPr lang="de-D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4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90550" y="1408323"/>
            <a:ext cx="10562642" cy="4551363"/>
          </a:xfrm>
        </p:spPr>
        <p:txBody>
          <a:bodyPr/>
          <a:lstStyle/>
          <a:p>
            <a:r>
              <a:rPr lang="de-DE" dirty="0" smtClean="0"/>
              <a:t>Etablierung von neuen Angebotsformen (frühe Hilfen in einem BL, MOBE Wien)</a:t>
            </a:r>
          </a:p>
          <a:p>
            <a:endParaRPr lang="de-DE" dirty="0"/>
          </a:p>
          <a:p>
            <a:r>
              <a:rPr lang="de-DE" dirty="0" smtClean="0"/>
              <a:t>Organisationsübergreifende Lobbyarbeit</a:t>
            </a:r>
          </a:p>
          <a:p>
            <a:endParaRPr lang="de-DE" dirty="0"/>
          </a:p>
          <a:p>
            <a:r>
              <a:rPr lang="de-DE" dirty="0" smtClean="0"/>
              <a:t>Netzwerke und Kooperation innerhalb der KJH, z.B. im Konzepte der Sozialraumorientierung</a:t>
            </a:r>
          </a:p>
          <a:p>
            <a:endParaRPr lang="de-DE" dirty="0"/>
          </a:p>
          <a:p>
            <a:r>
              <a:rPr lang="de-DE" dirty="0" smtClean="0"/>
              <a:t>Konzepte und Methoden für Drehtürjugendliche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90550" y="247600"/>
            <a:ext cx="10770526" cy="648308"/>
          </a:xfrm>
        </p:spPr>
        <p:txBody>
          <a:bodyPr/>
          <a:lstStyle/>
          <a:p>
            <a:r>
              <a:rPr lang="de-DE" dirty="0"/>
              <a:t>Erfolge von </a:t>
            </a:r>
            <a:r>
              <a:rPr lang="de-DE" dirty="0" err="1" smtClean="0"/>
              <a:t>Organsiationen</a:t>
            </a:r>
            <a:r>
              <a:rPr lang="de-DE" dirty="0" smtClean="0"/>
              <a:t>- Beispiele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00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03926" y="1619817"/>
            <a:ext cx="10624846" cy="4551363"/>
          </a:xfrm>
        </p:spPr>
        <p:txBody>
          <a:bodyPr/>
          <a:lstStyle/>
          <a:p>
            <a:r>
              <a:rPr lang="de-DE" dirty="0" smtClean="0"/>
              <a:t>Fachliche und Organisatorische Entwicklung der Organisation</a:t>
            </a:r>
          </a:p>
          <a:p>
            <a:endParaRPr lang="de-DE" dirty="0"/>
          </a:p>
          <a:p>
            <a:r>
              <a:rPr lang="de-DE" dirty="0" smtClean="0"/>
              <a:t>Förderliche Mitarbeiter*innen – Führung</a:t>
            </a:r>
          </a:p>
          <a:p>
            <a:endParaRPr lang="de-DE" dirty="0"/>
          </a:p>
          <a:p>
            <a:r>
              <a:rPr lang="de-DE" dirty="0" smtClean="0"/>
              <a:t>Zusammenarbeit </a:t>
            </a:r>
            <a:r>
              <a:rPr lang="de-DE" dirty="0"/>
              <a:t>auf Augenhöhe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/>
              <a:t>Vertrauen in die Kompetenz der </a:t>
            </a:r>
            <a:r>
              <a:rPr lang="de-DE" dirty="0" smtClean="0"/>
              <a:t>anderen</a:t>
            </a:r>
          </a:p>
          <a:p>
            <a:endParaRPr lang="de-DE" dirty="0"/>
          </a:p>
          <a:p>
            <a:r>
              <a:rPr lang="de-DE" dirty="0" smtClean="0"/>
              <a:t>Ressourcen nicht nur für die unmittelbare Betreuung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chemeClr val="accent6"/>
                </a:solidFill>
              </a:rPr>
              <a:t>Erfolge von Organisationen </a:t>
            </a:r>
            <a:r>
              <a:rPr lang="de-DE" dirty="0" err="1" smtClean="0"/>
              <a:t>Gelingensfaktoren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507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90550" y="1408323"/>
            <a:ext cx="10783902" cy="4824526"/>
          </a:xfrm>
        </p:spPr>
        <p:txBody>
          <a:bodyPr/>
          <a:lstStyle/>
          <a:p>
            <a:r>
              <a:rPr lang="de-DE" sz="2400" dirty="0"/>
              <a:t>etwas besseres Standing als " Hilfe- und Unterstützungsangebot" für </a:t>
            </a:r>
            <a:r>
              <a:rPr lang="de-DE" sz="2400" dirty="0" smtClean="0"/>
              <a:t>Kinder, Jugendliche und Bezugspersonen</a:t>
            </a:r>
          </a:p>
          <a:p>
            <a:endParaRPr lang="de-DE" sz="2400" dirty="0"/>
          </a:p>
          <a:p>
            <a:r>
              <a:rPr lang="de-DE" sz="2400" dirty="0"/>
              <a:t>eine </a:t>
            </a:r>
            <a:r>
              <a:rPr lang="de-DE" sz="2400" dirty="0" smtClean="0"/>
              <a:t>breit </a:t>
            </a:r>
            <a:r>
              <a:rPr lang="de-DE" sz="2400" dirty="0"/>
              <a:t>angelegte Bearbeitung der Heimskandale aus der </a:t>
            </a:r>
            <a:r>
              <a:rPr lang="de-DE" sz="2400" dirty="0" smtClean="0"/>
              <a:t>Vergangenheit</a:t>
            </a:r>
          </a:p>
          <a:p>
            <a:endParaRPr lang="de-DE" sz="2400" dirty="0"/>
          </a:p>
          <a:p>
            <a:r>
              <a:rPr lang="de-DE" sz="2400" dirty="0" smtClean="0"/>
              <a:t>Steigende Qualitätsstandards in der Betreuung in den letzten 40 Jahren.</a:t>
            </a:r>
          </a:p>
          <a:p>
            <a:endParaRPr lang="de-DE" sz="2400" dirty="0"/>
          </a:p>
          <a:p>
            <a:r>
              <a:rPr lang="de-DE" sz="2400" dirty="0"/>
              <a:t>Die Sensibilisierung zum Thema Care </a:t>
            </a:r>
            <a:r>
              <a:rPr lang="de-DE" sz="2400" dirty="0" err="1" smtClean="0"/>
              <a:t>Leaving</a:t>
            </a:r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Rückgang </a:t>
            </a:r>
            <a:r>
              <a:rPr lang="de-DE" sz="2400" dirty="0"/>
              <a:t>in der vollen Erziehung durch Ausbau einer Vielfalt an Maßnahmen in der </a:t>
            </a:r>
            <a:r>
              <a:rPr lang="de-DE" sz="2400" dirty="0" err="1"/>
              <a:t>UdE</a:t>
            </a:r>
            <a:r>
              <a:rPr lang="de-DE" sz="2400" dirty="0"/>
              <a:t> in </a:t>
            </a:r>
            <a:r>
              <a:rPr lang="de-DE" sz="2400" dirty="0" smtClean="0"/>
              <a:t>NÖ</a:t>
            </a:r>
            <a:endParaRPr lang="de-DE" sz="24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Erfolge der </a:t>
            </a:r>
            <a:r>
              <a:rPr lang="de-DE" dirty="0" err="1" smtClean="0"/>
              <a:t>KiJuHi</a:t>
            </a:r>
            <a:r>
              <a:rPr lang="de-DE" dirty="0" smtClean="0"/>
              <a:t> - Beispiele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97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90549" y="1408323"/>
            <a:ext cx="9894971" cy="4964768"/>
          </a:xfrm>
        </p:spPr>
        <p:txBody>
          <a:bodyPr/>
          <a:lstStyle/>
          <a:p>
            <a:r>
              <a:rPr lang="de-DE" dirty="0"/>
              <a:t>gemeinsames </a:t>
            </a:r>
            <a:r>
              <a:rPr lang="de-DE" dirty="0" smtClean="0"/>
              <a:t>Auftreten und Vernetzung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Sensibilisierung zu verschiedenen Themen (CL, Prävention…) </a:t>
            </a:r>
          </a:p>
          <a:p>
            <a:endParaRPr lang="de-DE" dirty="0"/>
          </a:p>
          <a:p>
            <a:r>
              <a:rPr lang="de-DE" dirty="0"/>
              <a:t>Aufklärungsarbeit in </a:t>
            </a:r>
            <a:r>
              <a:rPr lang="de-DE" dirty="0" smtClean="0"/>
              <a:t>Bildungseinrichtungen, Öffentlichkeitsarbeit</a:t>
            </a:r>
          </a:p>
          <a:p>
            <a:endParaRPr lang="de-DE" dirty="0" smtClean="0"/>
          </a:p>
          <a:p>
            <a:r>
              <a:rPr lang="de-DE" dirty="0" smtClean="0"/>
              <a:t>B-KJHG 2013</a:t>
            </a:r>
          </a:p>
          <a:p>
            <a:endParaRPr lang="de-DE" dirty="0" smtClean="0"/>
          </a:p>
          <a:p>
            <a:r>
              <a:rPr lang="de-DE" dirty="0"/>
              <a:t>fördernde Politik auf Bundes- und Landesebene</a:t>
            </a:r>
          </a:p>
          <a:p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/>
                </a:solidFill>
              </a:rPr>
              <a:t>Erfolge der </a:t>
            </a:r>
            <a:r>
              <a:rPr lang="de-DE" dirty="0" err="1" smtClean="0">
                <a:solidFill>
                  <a:schemeClr val="accent6"/>
                </a:solidFill>
              </a:rPr>
              <a:t>KiJuHi</a:t>
            </a:r>
            <a:r>
              <a:rPr lang="de-DE" dirty="0" smtClean="0">
                <a:solidFill>
                  <a:schemeClr val="accent6"/>
                </a:solidFill>
              </a:rPr>
              <a:t> –</a:t>
            </a:r>
            <a:r>
              <a:rPr lang="de-DE" dirty="0" err="1" smtClean="0">
                <a:solidFill>
                  <a:schemeClr val="accent6"/>
                </a:solidFill>
              </a:rPr>
              <a:t>Gelingensfaktoren</a:t>
            </a:r>
            <a:endParaRPr lang="de-D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9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/>
                </a:solidFill>
              </a:rPr>
              <a:t>Resümee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51840" y="1256692"/>
            <a:ext cx="10312381" cy="5449677"/>
          </a:xfrm>
        </p:spPr>
        <p:txBody>
          <a:bodyPr/>
          <a:lstStyle/>
          <a:p>
            <a:r>
              <a:rPr lang="de-DE" dirty="0" smtClean="0"/>
              <a:t>Beziehung</a:t>
            </a:r>
          </a:p>
          <a:p>
            <a:pPr lvl="1"/>
            <a:r>
              <a:rPr lang="de-DE" dirty="0" smtClean="0"/>
              <a:t>Zwischen Betreutem und Betreuendem</a:t>
            </a:r>
          </a:p>
          <a:p>
            <a:endParaRPr lang="de-DE" dirty="0" smtClean="0"/>
          </a:p>
          <a:p>
            <a:r>
              <a:rPr lang="de-DE" dirty="0" smtClean="0"/>
              <a:t>Teamgefüge/Leitung</a:t>
            </a:r>
          </a:p>
          <a:p>
            <a:pPr lvl="1"/>
            <a:r>
              <a:rPr lang="de-DE" dirty="0" smtClean="0"/>
              <a:t>Mitarbeiter, die an einem Strang ziehen</a:t>
            </a:r>
          </a:p>
          <a:p>
            <a:pPr lvl="1"/>
            <a:r>
              <a:rPr lang="de-DE" dirty="0" smtClean="0"/>
              <a:t>Leitungspersonen, die einen klaren Rahmen vorgeben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Kooperation – Kommunikation</a:t>
            </a:r>
          </a:p>
          <a:p>
            <a:pPr lvl="1"/>
            <a:r>
              <a:rPr lang="de-DE" dirty="0" smtClean="0"/>
              <a:t>Zwischen Einrichtungen in einer </a:t>
            </a:r>
            <a:r>
              <a:rPr lang="de-DE" dirty="0" err="1" smtClean="0"/>
              <a:t>Organsiation</a:t>
            </a:r>
            <a:endParaRPr lang="de-DE" dirty="0" smtClean="0"/>
          </a:p>
          <a:p>
            <a:pPr lvl="1"/>
            <a:r>
              <a:rPr lang="de-DE" dirty="0" smtClean="0"/>
              <a:t>Zwischen Organisationen</a:t>
            </a:r>
          </a:p>
          <a:p>
            <a:pPr lvl="1"/>
            <a:r>
              <a:rPr lang="de-DE" dirty="0" smtClean="0"/>
              <a:t>Zwischen Einrichtungen und der KJH-Behörde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757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03926" y="1198350"/>
            <a:ext cx="10483850" cy="4551363"/>
          </a:xfrm>
        </p:spPr>
        <p:txBody>
          <a:bodyPr/>
          <a:lstStyle/>
          <a:p>
            <a:r>
              <a:rPr lang="de-DE" dirty="0" smtClean="0"/>
              <a:t>Geduld</a:t>
            </a:r>
            <a:r>
              <a:rPr lang="de-DE" dirty="0"/>
              <a:t>, </a:t>
            </a:r>
            <a:r>
              <a:rPr lang="de-DE" dirty="0" smtClean="0"/>
              <a:t>Hartnäckigkeit</a:t>
            </a:r>
          </a:p>
          <a:p>
            <a:pPr lvl="1"/>
            <a:r>
              <a:rPr lang="de-DE" dirty="0" smtClean="0"/>
              <a:t>In der Betreuung</a:t>
            </a:r>
          </a:p>
          <a:p>
            <a:pPr lvl="1"/>
            <a:r>
              <a:rPr lang="de-DE" dirty="0" smtClean="0"/>
              <a:t>Im lancieren von Themen und z.B. politischen Forderungen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Kreativität </a:t>
            </a:r>
            <a:r>
              <a:rPr lang="de-DE" dirty="0"/>
              <a:t>und </a:t>
            </a:r>
            <a:r>
              <a:rPr lang="de-DE" dirty="0" smtClean="0"/>
              <a:t>Innovation</a:t>
            </a:r>
          </a:p>
          <a:p>
            <a:pPr lvl="1"/>
            <a:r>
              <a:rPr lang="de-DE" dirty="0" smtClean="0"/>
              <a:t>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box – Denken</a:t>
            </a:r>
          </a:p>
          <a:p>
            <a:pPr lvl="1"/>
            <a:r>
              <a:rPr lang="de-DE" dirty="0" smtClean="0"/>
              <a:t>Innovative Konzepte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Ressourcen</a:t>
            </a:r>
          </a:p>
          <a:p>
            <a:pPr lvl="1"/>
            <a:r>
              <a:rPr lang="de-DE" dirty="0" smtClean="0"/>
              <a:t>Zeit für intensive Betreuung und </a:t>
            </a:r>
            <a:r>
              <a:rPr lang="de-DE" dirty="0"/>
              <a:t>K</a:t>
            </a:r>
            <a:r>
              <a:rPr lang="de-DE" dirty="0" smtClean="0"/>
              <a:t>ommunikation</a:t>
            </a:r>
          </a:p>
          <a:p>
            <a:pPr lvl="1"/>
            <a:r>
              <a:rPr lang="de-DE" dirty="0" smtClean="0"/>
              <a:t>Geldressourcen für außergewöhnliche Lösungen</a:t>
            </a:r>
          </a:p>
          <a:p>
            <a:pPr lvl="1"/>
            <a:r>
              <a:rPr lang="de-DE" dirty="0" smtClean="0"/>
              <a:t>Zeit für fallunabhängige Vernetzung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Resümee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71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7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kam es zum Thema?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03926" y="1713124"/>
            <a:ext cx="10783902" cy="3903906"/>
          </a:xfrm>
        </p:spPr>
        <p:txBody>
          <a:bodyPr/>
          <a:lstStyle/>
          <a:p>
            <a:r>
              <a:rPr lang="de-DE" dirty="0" smtClean="0"/>
              <a:t>Anknüpfung an das vorige </a:t>
            </a:r>
            <a:r>
              <a:rPr lang="de-DE" dirty="0" err="1" smtClean="0"/>
              <a:t>JuQuest</a:t>
            </a:r>
            <a:r>
              <a:rPr lang="de-DE" dirty="0" smtClean="0"/>
              <a:t>-Thema</a:t>
            </a:r>
          </a:p>
          <a:p>
            <a:endParaRPr lang="de-DE" dirty="0" smtClean="0"/>
          </a:p>
          <a:p>
            <a:r>
              <a:rPr lang="de-DE" dirty="0" smtClean="0"/>
              <a:t>Erfolg stiftet Sinn für alle Beteiligten</a:t>
            </a:r>
          </a:p>
          <a:p>
            <a:endParaRPr lang="de-DE" dirty="0"/>
          </a:p>
          <a:p>
            <a:r>
              <a:rPr lang="de-DE" dirty="0" smtClean="0"/>
              <a:t>Dem Diskurs der österr. </a:t>
            </a:r>
            <a:r>
              <a:rPr lang="de-DE" dirty="0" err="1" smtClean="0"/>
              <a:t>KiJuHi</a:t>
            </a:r>
            <a:r>
              <a:rPr lang="de-DE" dirty="0" smtClean="0"/>
              <a:t> einen positiven Touch geben</a:t>
            </a:r>
          </a:p>
          <a:p>
            <a:endParaRPr lang="de-DE" dirty="0"/>
          </a:p>
          <a:p>
            <a:r>
              <a:rPr lang="de-DE" dirty="0" smtClean="0"/>
              <a:t>Verschiedene Blickwinkel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4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90549" y="1408323"/>
            <a:ext cx="10401705" cy="5361932"/>
          </a:xfrm>
        </p:spPr>
        <p:txBody>
          <a:bodyPr/>
          <a:lstStyle/>
          <a:p>
            <a:r>
              <a:rPr lang="de-DE" dirty="0" smtClean="0"/>
              <a:t>33 Expert*innen aus dem </a:t>
            </a:r>
            <a:r>
              <a:rPr lang="de-DE" dirty="0" err="1" smtClean="0"/>
              <a:t>JuQuest</a:t>
            </a:r>
            <a:r>
              <a:rPr lang="de-DE" dirty="0" smtClean="0"/>
              <a:t> Expert*</a:t>
            </a:r>
            <a:r>
              <a:rPr lang="de-DE" dirty="0" err="1" smtClean="0"/>
              <a:t>innenpool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Offene Fragen nach Erfolgen auf verschiedenen Ebenen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individuelle Betreuung</a:t>
            </a:r>
          </a:p>
          <a:p>
            <a:pPr lvl="1"/>
            <a:r>
              <a:rPr lang="de-DE" dirty="0" smtClean="0"/>
              <a:t>Ebene Einrichtungen</a:t>
            </a:r>
          </a:p>
          <a:p>
            <a:pPr lvl="1"/>
            <a:r>
              <a:rPr lang="de-DE" dirty="0" smtClean="0"/>
              <a:t>Organisationsebene</a:t>
            </a:r>
          </a:p>
          <a:p>
            <a:pPr lvl="1"/>
            <a:r>
              <a:rPr lang="de-DE" dirty="0" smtClean="0"/>
              <a:t>Gesamtgesellschaftliche Ebene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Ziel: einen Überblick über das Thema zu bekommen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Expert*innen-Befragung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8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057081" y="2472012"/>
            <a:ext cx="9542496" cy="1826289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(1) Die Kinder- und Jugendhilfe verfolgt das Ziel, dass Kinder und Jugendliche ihre Anlagen und Fähigkeiten frei entfalten können und sie sich zu eigenverantwortlichen und gemeinschaftsfähigen Persönlichkeiten entwickeln.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das Ziel der KJH?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58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90549" y="1408323"/>
            <a:ext cx="9961145" cy="5001713"/>
          </a:xfrm>
        </p:spPr>
        <p:txBody>
          <a:bodyPr/>
          <a:lstStyle/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Jugendliche, mehrere Monate polizeilich gesucht, tritt Haftstrafe an, um danach einen Platz im BEWO zu bekommen</a:t>
            </a:r>
          </a:p>
          <a:p>
            <a:endParaRPr lang="de-DE" sz="2400" dirty="0" smtClean="0"/>
          </a:p>
          <a:p>
            <a:r>
              <a:rPr lang="de-DE" sz="2400" dirty="0" smtClean="0"/>
              <a:t>Selbstmelderin im </a:t>
            </a:r>
            <a:r>
              <a:rPr lang="de-DE" sz="2400" dirty="0" err="1" smtClean="0"/>
              <a:t>EKiWo</a:t>
            </a:r>
            <a:r>
              <a:rPr lang="de-DE" sz="2400" dirty="0" smtClean="0"/>
              <a:t> bekommt von der KJH eine Tagesmutter finanziert, dadurch Arbeit, Führerschein und Wohnung möglich</a:t>
            </a:r>
          </a:p>
          <a:p>
            <a:endParaRPr lang="de-DE" sz="2400" dirty="0" smtClean="0"/>
          </a:p>
          <a:p>
            <a:r>
              <a:rPr lang="de-DE" sz="2400" dirty="0" smtClean="0"/>
              <a:t>Hochfrequente Termine und WhatsApp Beratung führen zu einer Teilnahme am Anti-Aggressions-Training</a:t>
            </a:r>
            <a:endParaRPr lang="de-DE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Erfolge in der Betreuung-Fallbeispiele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1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90550" y="1408323"/>
            <a:ext cx="10031268" cy="4955532"/>
          </a:xfrm>
        </p:spPr>
        <p:txBody>
          <a:bodyPr/>
          <a:lstStyle/>
          <a:p>
            <a:r>
              <a:rPr lang="de-DE" sz="2400" dirty="0" smtClean="0"/>
              <a:t>Junge Erwachsenen mit Fluchtgeschichte reist mit Unterstützung nach Benin, um dort zu heiraten und eine Familie zu gründen.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Im </a:t>
            </a:r>
            <a:r>
              <a:rPr lang="de-DE" sz="2400" dirty="0" err="1" smtClean="0"/>
              <a:t>EKiWo</a:t>
            </a:r>
            <a:r>
              <a:rPr lang="de-DE" sz="2400" dirty="0" smtClean="0"/>
              <a:t> wird mit KM an ihrem Selbstvertrauern gearbeitet, so </a:t>
            </a:r>
            <a:r>
              <a:rPr lang="de-DE" sz="2400" dirty="0" err="1" smtClean="0"/>
              <a:t>daß</a:t>
            </a:r>
            <a:r>
              <a:rPr lang="de-DE" sz="2400" dirty="0" smtClean="0"/>
              <a:t> sie bei den HPG ihre Meinung vertreten kann.</a:t>
            </a:r>
          </a:p>
          <a:p>
            <a:endParaRPr lang="de-DE" sz="2400" dirty="0" smtClean="0"/>
          </a:p>
          <a:p>
            <a:r>
              <a:rPr lang="de-DE" sz="2400" dirty="0" smtClean="0"/>
              <a:t>Lehre soll aufgrund multipler Problemlagen beendet werden, nach mehreren Gesprächen überzeugt der Jugendliche den Lehrherrn die Lehre fortführen zu können.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Erfolge in der Betreuung-Fallbeispiele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03926" y="1703291"/>
            <a:ext cx="9666371" cy="4551363"/>
          </a:xfrm>
        </p:spPr>
        <p:txBody>
          <a:bodyPr/>
          <a:lstStyle/>
          <a:p>
            <a:r>
              <a:rPr lang="de-DE" sz="2400" u="sng" dirty="0" smtClean="0"/>
              <a:t>Die professionelle Beziehung betreffend:</a:t>
            </a:r>
          </a:p>
          <a:p>
            <a:endParaRPr lang="de-DE" sz="2400" dirty="0" smtClean="0"/>
          </a:p>
          <a:p>
            <a:pPr lvl="1"/>
            <a:r>
              <a:rPr lang="de-DE" sz="2000" dirty="0" smtClean="0"/>
              <a:t>Aufbau eine Beziehung zwischen Fordern und Fördern</a:t>
            </a:r>
          </a:p>
          <a:p>
            <a:endParaRPr lang="de-DE" sz="2400" dirty="0"/>
          </a:p>
          <a:p>
            <a:pPr lvl="1"/>
            <a:r>
              <a:rPr lang="de-DE" sz="2000" dirty="0"/>
              <a:t>beziehungsstiftende Momente wie Urlaube und Freizeitaktionen </a:t>
            </a:r>
          </a:p>
          <a:p>
            <a:endParaRPr lang="de-DE" sz="2400" dirty="0"/>
          </a:p>
          <a:p>
            <a:pPr lvl="1"/>
            <a:r>
              <a:rPr lang="de-DE" sz="2000" dirty="0" smtClean="0"/>
              <a:t>Geduld </a:t>
            </a:r>
            <a:r>
              <a:rPr lang="de-DE" sz="2000" dirty="0" smtClean="0"/>
              <a:t>und Akzeptanz </a:t>
            </a:r>
            <a:r>
              <a:rPr lang="de-DE" sz="2000" dirty="0"/>
              <a:t>des Ist-Zustandes bei gleichzeitigem unablässigem Anbieten der Unterstützung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smtClean="0"/>
              <a:t> </a:t>
            </a:r>
          </a:p>
          <a:p>
            <a:pPr lvl="1"/>
            <a:r>
              <a:rPr lang="de-DE" sz="2000" dirty="0" smtClean="0"/>
              <a:t>Bereitschaft </a:t>
            </a:r>
            <a:r>
              <a:rPr lang="de-DE" sz="2000" dirty="0"/>
              <a:t>auch mit </a:t>
            </a:r>
            <a:r>
              <a:rPr lang="de-DE" sz="2000" dirty="0" smtClean="0"/>
              <a:t>den </a:t>
            </a:r>
            <a:r>
              <a:rPr lang="de-DE" sz="2000" dirty="0"/>
              <a:t>Jugendlichen </a:t>
            </a:r>
            <a:r>
              <a:rPr lang="de-DE" sz="2000" dirty="0" smtClean="0"/>
              <a:t>zu scheitern und Rückschläge akzeptieren </a:t>
            </a:r>
            <a:endParaRPr lang="de-DE" sz="2000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Erfolge in der </a:t>
            </a:r>
            <a:r>
              <a:rPr lang="de-DE" dirty="0" smtClean="0"/>
              <a:t>Betreuung-</a:t>
            </a:r>
            <a:r>
              <a:rPr lang="de-DE" dirty="0" err="1" smtClean="0"/>
              <a:t>Gelingensfaktoren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92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47006" y="1607376"/>
            <a:ext cx="9967161" cy="4551363"/>
          </a:xfrm>
        </p:spPr>
        <p:txBody>
          <a:bodyPr/>
          <a:lstStyle/>
          <a:p>
            <a:r>
              <a:rPr lang="de-DE" sz="2400" u="sng" dirty="0" smtClean="0"/>
              <a:t>Team und Kooperation:</a:t>
            </a:r>
          </a:p>
          <a:p>
            <a:endParaRPr lang="de-DE" sz="2400" dirty="0"/>
          </a:p>
          <a:p>
            <a:pPr lvl="1"/>
            <a:r>
              <a:rPr lang="de-DE" sz="2000" dirty="0" smtClean="0"/>
              <a:t>beständiges Team, keine </a:t>
            </a:r>
            <a:r>
              <a:rPr lang="de-DE" sz="2000" dirty="0"/>
              <a:t>Bezugspersonenwechsel. 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/>
              <a:t>Intensiver Austausch und sehr gute Zusammenarbeit mit </a:t>
            </a:r>
            <a:r>
              <a:rPr lang="de-DE" sz="2000" dirty="0" smtClean="0"/>
              <a:t>Betreuer*innen anderer Helfer*innen-Systeme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 smtClean="0"/>
              <a:t>Unermüdliche </a:t>
            </a:r>
            <a:r>
              <a:rPr lang="de-DE" sz="2000" dirty="0"/>
              <a:t>Angebote ambulant und stationär, auch nach mehreren </a:t>
            </a:r>
            <a:r>
              <a:rPr lang="de-DE" sz="2000" dirty="0" smtClean="0"/>
              <a:t>Fehlschlägen</a:t>
            </a:r>
            <a:endParaRPr lang="de-DE" sz="2000" dirty="0"/>
          </a:p>
          <a:p>
            <a:pPr lvl="1"/>
            <a:endParaRPr lang="de-DE" sz="2000" dirty="0"/>
          </a:p>
          <a:p>
            <a:pPr lvl="1"/>
            <a:r>
              <a:rPr lang="de-DE" sz="2000" dirty="0"/>
              <a:t>Gute Vertrauensbasis zwischen </a:t>
            </a:r>
            <a:r>
              <a:rPr lang="de-DE" sz="2000" dirty="0" smtClean="0"/>
              <a:t>Fachkraft, Adressat*in und Herkunftssystem</a:t>
            </a:r>
          </a:p>
          <a:p>
            <a:pPr marL="457200" lvl="1" indent="0">
              <a:buNone/>
            </a:pPr>
            <a:endParaRPr lang="de-DE" sz="2000" dirty="0" smtClean="0"/>
          </a:p>
          <a:p>
            <a:pPr lvl="1"/>
            <a:r>
              <a:rPr lang="de-DE" sz="2000" dirty="0" smtClean="0"/>
              <a:t>etwas </a:t>
            </a:r>
            <a:r>
              <a:rPr lang="de-DE" sz="2000" dirty="0"/>
              <a:t>zu probieren, dass von den Fakten her nicht realistisch ist</a:t>
            </a:r>
          </a:p>
          <a:p>
            <a:pPr marL="0" indent="0">
              <a:buNone/>
            </a:pPr>
            <a:endParaRPr lang="de-DE" sz="2400" dirty="0"/>
          </a:p>
          <a:p>
            <a:endParaRPr lang="de-DE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Erfolge in der </a:t>
            </a:r>
            <a:r>
              <a:rPr lang="de-DE" dirty="0" smtClean="0"/>
              <a:t>Betreuung-</a:t>
            </a:r>
            <a:r>
              <a:rPr lang="de-DE" dirty="0" err="1" smtClean="0"/>
              <a:t>Gelingensfaktoren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9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03926" y="1791781"/>
            <a:ext cx="10618626" cy="4551363"/>
          </a:xfrm>
        </p:spPr>
        <p:txBody>
          <a:bodyPr/>
          <a:lstStyle/>
          <a:p>
            <a:r>
              <a:rPr lang="de-DE" dirty="0" smtClean="0"/>
              <a:t>Betreuung von zwei Jugendlichen mit Suchterkrankung</a:t>
            </a:r>
          </a:p>
          <a:p>
            <a:endParaRPr lang="de-DE" dirty="0"/>
          </a:p>
          <a:p>
            <a:r>
              <a:rPr lang="de-DE" dirty="0"/>
              <a:t>Jugendlichen, welche Einrichtung </a:t>
            </a:r>
            <a:r>
              <a:rPr lang="de-DE" dirty="0" smtClean="0"/>
              <a:t>verlassen haben, halten </a:t>
            </a:r>
            <a:r>
              <a:rPr lang="de-DE" dirty="0"/>
              <a:t>Kontakt </a:t>
            </a:r>
            <a:r>
              <a:rPr lang="de-DE" dirty="0" smtClean="0"/>
              <a:t>zu Betreuer*innen</a:t>
            </a:r>
          </a:p>
          <a:p>
            <a:endParaRPr lang="de-DE" dirty="0"/>
          </a:p>
          <a:p>
            <a:r>
              <a:rPr lang="de-DE" dirty="0" smtClean="0"/>
              <a:t>Einsatz von </a:t>
            </a:r>
            <a:r>
              <a:rPr lang="de-DE" dirty="0"/>
              <a:t>M</a:t>
            </a:r>
            <a:r>
              <a:rPr lang="de-DE" dirty="0" smtClean="0"/>
              <a:t>entor*innen für neue Mitarbeiter*innen</a:t>
            </a:r>
          </a:p>
          <a:p>
            <a:endParaRPr lang="de-DE" dirty="0"/>
          </a:p>
          <a:p>
            <a:r>
              <a:rPr lang="de-DE" dirty="0" smtClean="0"/>
              <a:t>Weihnachtsmarkt der WG, </a:t>
            </a:r>
            <a:r>
              <a:rPr lang="de-DE" dirty="0" err="1" smtClean="0"/>
              <a:t>Grätzlfest</a:t>
            </a:r>
            <a:r>
              <a:rPr lang="de-DE" dirty="0" smtClean="0"/>
              <a:t> einer WG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Erfolge von Einrichtungen - Beispiele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66889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-KDOE PP Vorlage.pptx" id="{02356CD4-E384-4770-B986-B84916C7C215}" vid="{0382B9F3-DE48-4BA7-B79A-BBE4CA8EEAB8}"/>
    </a:ext>
  </a:extLst>
</a:theme>
</file>

<file path=ppt/theme/theme2.xml><?xml version="1.0" encoding="utf-8"?>
<a:theme xmlns:a="http://schemas.openxmlformats.org/drawingml/2006/main" name="Layoutvorlage vollflächi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-KDOE PP Vorlage.pptx" id="{02356CD4-E384-4770-B986-B84916C7C215}" vid="{2992058F-CD69-479E-B02E-5CC0609F852D}"/>
    </a:ext>
  </a:extLst>
</a:theme>
</file>

<file path=ppt/theme/theme3.xml><?xml version="1.0" encoding="utf-8"?>
<a:theme xmlns:a="http://schemas.openxmlformats.org/drawingml/2006/main" name="Layoutvarianten HG weiß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-KDOE PP Vorlage.pptx" id="{02356CD4-E384-4770-B986-B84916C7C215}" vid="{A6F29CA4-D753-4416-9FCD-12549ABD01BB}"/>
    </a:ext>
  </a:extLst>
</a:theme>
</file>

<file path=ppt/theme/theme4.xml><?xml version="1.0" encoding="utf-8"?>
<a:theme xmlns:a="http://schemas.openxmlformats.org/drawingml/2006/main" name="Letzte 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-KDOE PP Vorlage.pptx" id="{02356CD4-E384-4770-B986-B84916C7C215}" vid="{9FBB09B2-B316-44E0-A3C8-837F6EEF1F25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SOS-KDOE_PP_Vorlage</Template>
  <TotalTime>0</TotalTime>
  <Words>624</Words>
  <Application>Microsoft Office PowerPoint</Application>
  <PresentationFormat>Breitbild</PresentationFormat>
  <Paragraphs>138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Benutzerdefiniertes Design</vt:lpstr>
      <vt:lpstr>Layoutvorlage vollflächig</vt:lpstr>
      <vt:lpstr>Layoutvarianten HG weiß</vt:lpstr>
      <vt:lpstr>Letzte Seite</vt:lpstr>
      <vt:lpstr>Erfolgsgeschichten in der Kinder und Jugendhilfe</vt:lpstr>
      <vt:lpstr>Wie kam es zum Thema? </vt:lpstr>
      <vt:lpstr>Expert*innen-Befragung 2022</vt:lpstr>
      <vt:lpstr>Was ist das Ziel der KJH?</vt:lpstr>
      <vt:lpstr>Erfolge in der Betreuung-Fallbeispiele</vt:lpstr>
      <vt:lpstr>Erfolge in der Betreuung-Fallbeispiele</vt:lpstr>
      <vt:lpstr>Erfolge in der Betreuung-Gelingensfaktoren</vt:lpstr>
      <vt:lpstr>Erfolge in der Betreuung-Gelingensfaktoren </vt:lpstr>
      <vt:lpstr>Erfolge von Einrichtungen - Beispiele</vt:lpstr>
      <vt:lpstr>Erfolge von Einrichtungen- Gelingensfaktoren</vt:lpstr>
      <vt:lpstr>Erfolge von Organsiationen- Beispiele</vt:lpstr>
      <vt:lpstr>Erfolge von Organisationen Gelingensfaktoren</vt:lpstr>
      <vt:lpstr>Erfolge der KiJuHi - Beispiele</vt:lpstr>
      <vt:lpstr>Erfolge der KiJuHi –Gelingensfaktoren</vt:lpstr>
      <vt:lpstr>Resümee</vt:lpstr>
      <vt:lpstr>Resümee</vt:lpstr>
      <vt:lpstr>PowerPoint-Präsentation</vt:lpstr>
    </vt:vector>
  </TitlesOfParts>
  <Company>SOS Kinderdorf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Buchner Thomas</dc:creator>
  <cp:lastModifiedBy>Buchner Thomas</cp:lastModifiedBy>
  <cp:revision>39</cp:revision>
  <dcterms:created xsi:type="dcterms:W3CDTF">2023-04-04T07:27:31Z</dcterms:created>
  <dcterms:modified xsi:type="dcterms:W3CDTF">2023-04-12T14:31:17Z</dcterms:modified>
</cp:coreProperties>
</file>