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73" r:id="rId5"/>
    <p:sldId id="274" r:id="rId6"/>
    <p:sldId id="259" r:id="rId7"/>
    <p:sldId id="257" r:id="rId8"/>
    <p:sldId id="260" r:id="rId9"/>
    <p:sldId id="261" r:id="rId10"/>
    <p:sldId id="262" r:id="rId11"/>
    <p:sldId id="263" r:id="rId12"/>
    <p:sldId id="264" r:id="rId13"/>
    <p:sldId id="265" r:id="rId14"/>
    <p:sldId id="266" r:id="rId15"/>
    <p:sldId id="268" r:id="rId16"/>
    <p:sldId id="269" r:id="rId17"/>
    <p:sldId id="271" r:id="rId18"/>
    <p:sldId id="270" r:id="rId19"/>
    <p:sldId id="27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C782D-AC4E-4F52-900C-702FA101966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B7345FE-AC79-409C-BB03-CE1CE607C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95E4944-C4BB-4519-8B49-6C17D7782E00}"/>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636A99DC-A0E9-4BD8-B076-742D5F32DD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E846108-6308-4466-9070-AAD70A8CC99E}"/>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355651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C395-8BB4-4EA7-AE6C-0FCB3E49A2D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1712C3-64CD-4183-8AF3-D47D876769F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B51F94-FCE4-4356-8B4C-20D4C380FA11}"/>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DDD0F214-B8B4-46EE-B6D7-4888E811DB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9E8B069-7F3F-4368-8179-84D055A1A9A4}"/>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400618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BF84B0-9C67-4A67-9E8D-49F49A2D78D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E20BF87-D26B-4448-BCEF-D090A383AB0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46CBAD-6EF1-4231-8FC6-295239B63DF6}"/>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1CCA45B8-42B6-46EE-BC8E-D0C5C7C257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97F72F-007B-408B-A676-FEE54F09AE35}"/>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70224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BA961-F6FC-4EB5-9ACC-7CB21AED199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8A3A136-329F-4A64-9548-CE4A89FC23C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D6397A-1F9C-4082-95DD-0E1B166AC9C2}"/>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5AB3C90F-C29D-4460-9EBE-7DB4347780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F970DB-034D-4224-AE14-754B9ACE9DE4}"/>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141337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96381-B0B2-44E6-96B6-C5AE2956580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D3A4709-6F3D-474C-901E-5CC55874C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D0D40BC-29BF-458B-9A83-C41EA285BB18}"/>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0C255C42-AFE4-4FE3-B10D-0EB2D62166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40F9F2-0E88-460D-AC9D-75931FF31383}"/>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33370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0FA65-ECA6-4530-8006-B2B8F85B0EC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FA3FEC-10CB-44CE-89A3-FCB8CCC9F3A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75A5495-D732-444F-A0A7-352770F4D90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40F9021-9E42-4223-A356-2A50277735F9}"/>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6" name="Fußzeilenplatzhalter 5">
            <a:extLst>
              <a:ext uri="{FF2B5EF4-FFF2-40B4-BE49-F238E27FC236}">
                <a16:creationId xmlns:a16="http://schemas.microsoft.com/office/drawing/2014/main" id="{A192C897-87F5-462C-98A7-330DE429855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E9C953-91BF-47C1-B58B-3BD2C3425A4A}"/>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351943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CE91E-C851-4B09-AD9F-BBFC1A02D7D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81818A0-BA5A-4801-8595-176DFB47B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75F7B29-41FC-46EA-A4D5-58D0BE4162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FA8A20F-6B7D-4874-8019-B72CDE775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F647F91-6F8C-420E-8BE3-7DEE2FA366A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10891FB-E839-4D9A-8827-1C72FE0D63FF}"/>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8" name="Fußzeilenplatzhalter 7">
            <a:extLst>
              <a:ext uri="{FF2B5EF4-FFF2-40B4-BE49-F238E27FC236}">
                <a16:creationId xmlns:a16="http://schemas.microsoft.com/office/drawing/2014/main" id="{2664A568-1072-410C-B759-1B323927A4F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528315F-AF74-4048-94C7-3C42CFD094EF}"/>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11889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65722-4CF2-454A-811C-F796205F461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F401985-6130-4401-816A-862597278C51}"/>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4" name="Fußzeilenplatzhalter 3">
            <a:extLst>
              <a:ext uri="{FF2B5EF4-FFF2-40B4-BE49-F238E27FC236}">
                <a16:creationId xmlns:a16="http://schemas.microsoft.com/office/drawing/2014/main" id="{C07A04BE-CB94-4E43-882C-3AA52749EE2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3A0E315-AF5C-4FE6-ADF2-AF8AE6510425}"/>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398276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638260-E165-4BFB-BE79-CC3FF811E4C8}"/>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3" name="Fußzeilenplatzhalter 2">
            <a:extLst>
              <a:ext uri="{FF2B5EF4-FFF2-40B4-BE49-F238E27FC236}">
                <a16:creationId xmlns:a16="http://schemas.microsoft.com/office/drawing/2014/main" id="{EAFAF6A0-2AE3-497A-8DD5-391A6C76C42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D2DAA31-61C4-4F4E-A73B-3FB278EBEE6A}"/>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41639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7B525-EC83-4E67-A971-5526DB9585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E43899C-B174-4363-9878-346668016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47E9ABC-441C-4F18-872B-B1E39EF20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C7B1A2-B75E-49F4-A658-6A6E4A2D28B3}"/>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6" name="Fußzeilenplatzhalter 5">
            <a:extLst>
              <a:ext uri="{FF2B5EF4-FFF2-40B4-BE49-F238E27FC236}">
                <a16:creationId xmlns:a16="http://schemas.microsoft.com/office/drawing/2014/main" id="{FD366868-1E12-494F-A265-261ED9B41ED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BD4314-C72F-42C7-AF46-BD0A94DD7BF6}"/>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359685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2D138-C2A5-4C51-9E84-B7E02F3ED7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93A619D-F22D-458E-88A2-5555F0272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0F43F1C-225F-4979-B85F-E53FBDC4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C1426C-88C7-4B09-B7E5-E76DE4257F89}"/>
              </a:ext>
            </a:extLst>
          </p:cNvPr>
          <p:cNvSpPr>
            <a:spLocks noGrp="1"/>
          </p:cNvSpPr>
          <p:nvPr>
            <p:ph type="dt" sz="half" idx="10"/>
          </p:nvPr>
        </p:nvSpPr>
        <p:spPr/>
        <p:txBody>
          <a:bodyPr/>
          <a:lstStyle/>
          <a:p>
            <a:fld id="{A970A795-32B3-4A97-95B6-203FDE28DA37}" type="datetimeFigureOut">
              <a:rPr lang="de-DE" smtClean="0"/>
              <a:t>19.04.2023</a:t>
            </a:fld>
            <a:endParaRPr lang="de-DE"/>
          </a:p>
        </p:txBody>
      </p:sp>
      <p:sp>
        <p:nvSpPr>
          <p:cNvPr id="6" name="Fußzeilenplatzhalter 5">
            <a:extLst>
              <a:ext uri="{FF2B5EF4-FFF2-40B4-BE49-F238E27FC236}">
                <a16:creationId xmlns:a16="http://schemas.microsoft.com/office/drawing/2014/main" id="{D5636DB1-E512-4D5C-82B6-EE67C2867D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C3DA189-0DA2-4D3F-A1E4-F5593751A291}"/>
              </a:ext>
            </a:extLst>
          </p:cNvPr>
          <p:cNvSpPr>
            <a:spLocks noGrp="1"/>
          </p:cNvSpPr>
          <p:nvPr>
            <p:ph type="sldNum" sz="quarter" idx="12"/>
          </p:nvPr>
        </p:nvSpPr>
        <p:spPr/>
        <p:txBody>
          <a:bodyPr/>
          <a:lstStyle/>
          <a:p>
            <a:fld id="{9C1D60D5-16BB-40A0-8196-A5FB10111379}" type="slidenum">
              <a:rPr lang="de-DE" smtClean="0"/>
              <a:t>‹Nr.›</a:t>
            </a:fld>
            <a:endParaRPr lang="de-DE"/>
          </a:p>
        </p:txBody>
      </p:sp>
    </p:spTree>
    <p:extLst>
      <p:ext uri="{BB962C8B-B14F-4D97-AF65-F5344CB8AC3E}">
        <p14:creationId xmlns:p14="http://schemas.microsoft.com/office/powerpoint/2010/main" val="135819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9242C34-0D04-4926-B7AE-40875A518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A55141F-199B-4B9B-9C65-A9ECB6A03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98C3A4-3C7C-40BF-BDCB-431022AFE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0A795-32B3-4A97-95B6-203FDE28DA37}" type="datetimeFigureOut">
              <a:rPr lang="de-DE" smtClean="0"/>
              <a:t>19.04.2023</a:t>
            </a:fld>
            <a:endParaRPr lang="de-DE"/>
          </a:p>
        </p:txBody>
      </p:sp>
      <p:sp>
        <p:nvSpPr>
          <p:cNvPr id="5" name="Fußzeilenplatzhalter 4">
            <a:extLst>
              <a:ext uri="{FF2B5EF4-FFF2-40B4-BE49-F238E27FC236}">
                <a16:creationId xmlns:a16="http://schemas.microsoft.com/office/drawing/2014/main" id="{AE005E0F-3479-4DB2-ADE5-14C3BAB0B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FFC101A-4351-456E-95A0-E71BA422A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D60D5-16BB-40A0-8196-A5FB10111379}" type="slidenum">
              <a:rPr lang="de-DE" smtClean="0"/>
              <a:t>‹Nr.›</a:t>
            </a:fld>
            <a:endParaRPr lang="de-DE"/>
          </a:p>
        </p:txBody>
      </p:sp>
    </p:spTree>
    <p:extLst>
      <p:ext uri="{BB962C8B-B14F-4D97-AF65-F5344CB8AC3E}">
        <p14:creationId xmlns:p14="http://schemas.microsoft.com/office/powerpoint/2010/main" val="9773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88FF2-310F-40FE-89F3-EC7D16E0C77C}"/>
              </a:ext>
            </a:extLst>
          </p:cNvPr>
          <p:cNvSpPr>
            <a:spLocks noGrp="1"/>
          </p:cNvSpPr>
          <p:nvPr>
            <p:ph type="ctrTitle"/>
          </p:nvPr>
        </p:nvSpPr>
        <p:spPr>
          <a:xfrm>
            <a:off x="838201" y="514350"/>
            <a:ext cx="11001374" cy="3286125"/>
          </a:xfrm>
        </p:spPr>
        <p:txBody>
          <a:bodyPr>
            <a:normAutofit fontScale="90000"/>
          </a:bodyPr>
          <a:lstStyle/>
          <a:p>
            <a:r>
              <a:rPr lang="de-DE" dirty="0"/>
              <a:t>Erfolgsgeschichten?! – Woran machen wir und andere Erfolg und Gelingen von Erziehungshilfen fest?</a:t>
            </a:r>
            <a:br>
              <a:rPr lang="de-DE" dirty="0"/>
            </a:br>
            <a:endParaRPr lang="de-DE" dirty="0"/>
          </a:p>
        </p:txBody>
      </p:sp>
      <p:sp>
        <p:nvSpPr>
          <p:cNvPr id="3" name="Untertitel 2">
            <a:extLst>
              <a:ext uri="{FF2B5EF4-FFF2-40B4-BE49-F238E27FC236}">
                <a16:creationId xmlns:a16="http://schemas.microsoft.com/office/drawing/2014/main" id="{49D60208-C4D1-4967-A8E6-B45AE8B3352E}"/>
              </a:ext>
            </a:extLst>
          </p:cNvPr>
          <p:cNvSpPr>
            <a:spLocks noGrp="1"/>
          </p:cNvSpPr>
          <p:nvPr>
            <p:ph type="subTitle" idx="1"/>
          </p:nvPr>
        </p:nvSpPr>
        <p:spPr>
          <a:xfrm>
            <a:off x="1524000" y="4287838"/>
            <a:ext cx="9144000" cy="1655762"/>
          </a:xfrm>
        </p:spPr>
        <p:txBody>
          <a:bodyPr/>
          <a:lstStyle/>
          <a:p>
            <a:endParaRPr lang="de-DE" dirty="0"/>
          </a:p>
          <a:p>
            <a:r>
              <a:rPr lang="de-DE" sz="2800" dirty="0"/>
              <a:t>Prof. Dr. Mathias Schwabe, Berlin</a:t>
            </a:r>
          </a:p>
        </p:txBody>
      </p:sp>
    </p:spTree>
    <p:extLst>
      <p:ext uri="{BB962C8B-B14F-4D97-AF65-F5344CB8AC3E}">
        <p14:creationId xmlns:p14="http://schemas.microsoft.com/office/powerpoint/2010/main" val="383000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C37C2-37BA-4C12-81F6-0D5F1FD59A9E}"/>
              </a:ext>
            </a:extLst>
          </p:cNvPr>
          <p:cNvSpPr>
            <a:spLocks noGrp="1"/>
          </p:cNvSpPr>
          <p:nvPr>
            <p:ph type="title"/>
          </p:nvPr>
        </p:nvSpPr>
        <p:spPr/>
        <p:txBody>
          <a:bodyPr/>
          <a:lstStyle/>
          <a:p>
            <a:r>
              <a:rPr lang="de-DE" b="1" dirty="0"/>
              <a:t>Gruppe 3: </a:t>
            </a:r>
            <a:r>
              <a:rPr lang="de-DE" b="1" dirty="0" err="1"/>
              <a:t>Mitarbeiter:innen</a:t>
            </a:r>
            <a:r>
              <a:rPr lang="de-DE" b="1" dirty="0"/>
              <a:t> der Jugendämter</a:t>
            </a:r>
          </a:p>
        </p:txBody>
      </p:sp>
      <p:sp>
        <p:nvSpPr>
          <p:cNvPr id="3" name="Inhaltsplatzhalter 2">
            <a:extLst>
              <a:ext uri="{FF2B5EF4-FFF2-40B4-BE49-F238E27FC236}">
                <a16:creationId xmlns:a16="http://schemas.microsoft.com/office/drawing/2014/main" id="{37964D2F-71DD-4144-B5B9-E1B8584CAE40}"/>
              </a:ext>
            </a:extLst>
          </p:cNvPr>
          <p:cNvSpPr>
            <a:spLocks noGrp="1"/>
          </p:cNvSpPr>
          <p:nvPr>
            <p:ph idx="1"/>
          </p:nvPr>
        </p:nvSpPr>
        <p:spPr/>
        <p:txBody>
          <a:bodyPr>
            <a:normAutofit/>
          </a:bodyPr>
          <a:lstStyle/>
          <a:p>
            <a:pPr marL="0" lvl="0" indent="0">
              <a:buNone/>
            </a:pPr>
            <a:r>
              <a:rPr lang="de-DE" dirty="0"/>
              <a:t>Erfolg ist, wenn die stationäre Einrichtung/die Erziehungshilfe das Kind so lange hält und fördert und mit ihm an den ausgemachten Zielen arbeitet, bis das Kind/der Jugendlichen entlassen werden kann. Wir im Amt haben laufend neue Fälle und sind darauf angewiesen, dass die (stationären) Einrichtungen so arbeiten, dass es dort möglichst wenig Krisen und Abbrüche gibt. Zusätzlich müssen sie aber dort auch einen Schutzraum garantieren. </a:t>
            </a:r>
          </a:p>
          <a:p>
            <a:pPr marL="0" lvl="0" indent="0">
              <a:buNone/>
            </a:pPr>
            <a:r>
              <a:rPr lang="de-DE" b="1" dirty="0"/>
              <a:t>Inhaltliche Fokussierung: </a:t>
            </a:r>
            <a:r>
              <a:rPr lang="de-DE" dirty="0"/>
              <a:t>Gesetzlicher Versorgungsauftrag erfüllt; Fall versorgt, Fall entwickelt sich gut                                                                                                                                                                             </a:t>
            </a:r>
            <a:r>
              <a:rPr lang="de-DE" b="1" dirty="0"/>
              <a:t>Zeitliche Orientierung: </a:t>
            </a:r>
            <a:r>
              <a:rPr lang="de-DE" dirty="0"/>
              <a:t>Gegenwart und nahe Zukunft</a:t>
            </a:r>
          </a:p>
          <a:p>
            <a:pPr marL="0" indent="0">
              <a:buNone/>
            </a:pPr>
            <a:endParaRPr lang="de-DE" dirty="0"/>
          </a:p>
        </p:txBody>
      </p:sp>
    </p:spTree>
    <p:extLst>
      <p:ext uri="{BB962C8B-B14F-4D97-AF65-F5344CB8AC3E}">
        <p14:creationId xmlns:p14="http://schemas.microsoft.com/office/powerpoint/2010/main" val="38619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BF6FB-F6AB-44D7-AAB5-B77B98DBA9E4}"/>
              </a:ext>
            </a:extLst>
          </p:cNvPr>
          <p:cNvSpPr>
            <a:spLocks noGrp="1"/>
          </p:cNvSpPr>
          <p:nvPr>
            <p:ph type="title"/>
          </p:nvPr>
        </p:nvSpPr>
        <p:spPr>
          <a:xfrm>
            <a:off x="838200" y="390525"/>
            <a:ext cx="10515600" cy="935038"/>
          </a:xfrm>
        </p:spPr>
        <p:txBody>
          <a:bodyPr/>
          <a:lstStyle/>
          <a:p>
            <a:r>
              <a:rPr lang="de-DE" b="1" dirty="0"/>
              <a:t>Gruppe 4: Kinder und Jugendliche</a:t>
            </a:r>
          </a:p>
        </p:txBody>
      </p:sp>
      <p:sp>
        <p:nvSpPr>
          <p:cNvPr id="3" name="Inhaltsplatzhalter 2">
            <a:extLst>
              <a:ext uri="{FF2B5EF4-FFF2-40B4-BE49-F238E27FC236}">
                <a16:creationId xmlns:a16="http://schemas.microsoft.com/office/drawing/2014/main" id="{096405B7-3A40-4D27-B67A-568C0DCDE42D}"/>
              </a:ext>
            </a:extLst>
          </p:cNvPr>
          <p:cNvSpPr>
            <a:spLocks noGrp="1"/>
          </p:cNvSpPr>
          <p:nvPr>
            <p:ph idx="1"/>
          </p:nvPr>
        </p:nvSpPr>
        <p:spPr>
          <a:xfrm>
            <a:off x="549964" y="1253090"/>
            <a:ext cx="11237843" cy="5214385"/>
          </a:xfrm>
        </p:spPr>
        <p:txBody>
          <a:bodyPr>
            <a:normAutofit fontScale="92500" lnSpcReduction="10000"/>
          </a:bodyPr>
          <a:lstStyle/>
          <a:p>
            <a:pPr marL="0" indent="0">
              <a:buNone/>
            </a:pPr>
            <a:r>
              <a:rPr lang="de-DE" dirty="0"/>
              <a:t>Für Kinder und Jugendliche kann Erfolg sehr unterschiedlich aussehen:</a:t>
            </a:r>
          </a:p>
          <a:p>
            <a:pPr marL="0" lvl="0" indent="0">
              <a:buNone/>
            </a:pPr>
            <a:r>
              <a:rPr lang="de-DE" dirty="0"/>
              <a:t>Kind 1: „Wenn ich mich wohl fühle auf der Gruppe und die anderen Kinder und auch die </a:t>
            </a:r>
            <a:r>
              <a:rPr lang="de-DE" dirty="0" err="1"/>
              <a:t>Erzieher:innen</a:t>
            </a:r>
            <a:r>
              <a:rPr lang="de-DE" dirty="0"/>
              <a:t> mich akzeptieren und ich nicht so oft Stress gemacht bekomme. Und wenn ich dort Dinge unternehmen kann, die mir Spaß machen (Playstation spielen, in den X- Verein gehen etc.)“.   </a:t>
            </a:r>
          </a:p>
          <a:p>
            <a:pPr marL="0" lvl="0" indent="0">
              <a:buNone/>
            </a:pPr>
            <a:r>
              <a:rPr lang="de-DE" dirty="0"/>
              <a:t>Kind 2: „Wenn ich bald wieder nach Hause darf!“  </a:t>
            </a:r>
          </a:p>
          <a:p>
            <a:pPr marL="0" lvl="0" indent="0">
              <a:buNone/>
            </a:pPr>
            <a:r>
              <a:rPr lang="de-DE" dirty="0"/>
              <a:t>Kind/Jugendlicher 3: „Wenn ich endlich in eine eigene Wohnung ziehen darf (und nicht mehr auf der Wohngruppe leben muss)   </a:t>
            </a:r>
          </a:p>
          <a:p>
            <a:pPr marL="0" lvl="0" indent="0">
              <a:buNone/>
            </a:pPr>
            <a:r>
              <a:rPr lang="de-DE" dirty="0"/>
              <a:t>Kind 4: „Wenn ich mich hier sicher fühlen kann  in Bezug auf Gewalt /Missbrauch“. </a:t>
            </a:r>
          </a:p>
          <a:p>
            <a:pPr marL="0" lvl="0" indent="0">
              <a:buNone/>
            </a:pPr>
            <a:r>
              <a:rPr lang="de-DE" dirty="0"/>
              <a:t>                                                                                                                                                                          </a:t>
            </a:r>
            <a:r>
              <a:rPr lang="de-DE" b="1" dirty="0"/>
              <a:t>Inhaltliche Fokussierung</a:t>
            </a:r>
            <a:r>
              <a:rPr lang="de-DE" dirty="0"/>
              <a:t>: die Wohnform und </a:t>
            </a:r>
            <a:r>
              <a:rPr lang="de-DE" dirty="0" err="1"/>
              <a:t>Gesellungsform</a:t>
            </a:r>
            <a:r>
              <a:rPr lang="de-DE" dirty="0"/>
              <a:t> mit Anderen realisieren können, die mir für mich vorschwebt. Sicherheit und Anerkennung finden. Mal mehr Beziehungs-, mal mehr Autonomie-orientiert                                           </a:t>
            </a:r>
            <a:r>
              <a:rPr lang="de-DE" b="1" dirty="0"/>
              <a:t>Zeitliche Orientierung</a:t>
            </a:r>
            <a:r>
              <a:rPr lang="de-DE" dirty="0"/>
              <a:t>: die ganze Zeit über, die ich dort bin, mittelfristig                                                                                                                                                             </a:t>
            </a:r>
          </a:p>
          <a:p>
            <a:pPr marL="0" indent="0">
              <a:buNone/>
            </a:pPr>
            <a:endParaRPr lang="de-DE" dirty="0"/>
          </a:p>
        </p:txBody>
      </p:sp>
    </p:spTree>
    <p:extLst>
      <p:ext uri="{BB962C8B-B14F-4D97-AF65-F5344CB8AC3E}">
        <p14:creationId xmlns:p14="http://schemas.microsoft.com/office/powerpoint/2010/main" val="40119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C3BE4-3556-4029-BC08-6FD0DC6852F1}"/>
              </a:ext>
            </a:extLst>
          </p:cNvPr>
          <p:cNvSpPr>
            <a:spLocks noGrp="1"/>
          </p:cNvSpPr>
          <p:nvPr>
            <p:ph type="title"/>
          </p:nvPr>
        </p:nvSpPr>
        <p:spPr>
          <a:xfrm>
            <a:off x="937592" y="0"/>
            <a:ext cx="10515600" cy="1006475"/>
          </a:xfrm>
        </p:spPr>
        <p:txBody>
          <a:bodyPr>
            <a:normAutofit/>
          </a:bodyPr>
          <a:lstStyle/>
          <a:p>
            <a:r>
              <a:rPr lang="de-DE" sz="3600" b="1" dirty="0"/>
              <a:t>Gruppe 5: Eltern</a:t>
            </a:r>
          </a:p>
        </p:txBody>
      </p:sp>
      <p:sp>
        <p:nvSpPr>
          <p:cNvPr id="3" name="Inhaltsplatzhalter 2">
            <a:extLst>
              <a:ext uri="{FF2B5EF4-FFF2-40B4-BE49-F238E27FC236}">
                <a16:creationId xmlns:a16="http://schemas.microsoft.com/office/drawing/2014/main" id="{371BF8A3-CCDE-46C4-815F-E9F756CF4686}"/>
              </a:ext>
            </a:extLst>
          </p:cNvPr>
          <p:cNvSpPr>
            <a:spLocks noGrp="1"/>
          </p:cNvSpPr>
          <p:nvPr>
            <p:ph idx="1"/>
          </p:nvPr>
        </p:nvSpPr>
        <p:spPr>
          <a:xfrm>
            <a:off x="457200" y="1247775"/>
            <a:ext cx="10896600" cy="5481016"/>
          </a:xfrm>
        </p:spPr>
        <p:txBody>
          <a:bodyPr>
            <a:normAutofit fontScale="85000" lnSpcReduction="10000"/>
          </a:bodyPr>
          <a:lstStyle/>
          <a:p>
            <a:pPr marL="0" indent="0">
              <a:buNone/>
            </a:pPr>
            <a:r>
              <a:rPr lang="de-DE" dirty="0"/>
              <a:t>Auch Eltern können sehr Unterschiedliches als Erfolg der Jugendhilfe betrachten:</a:t>
            </a:r>
          </a:p>
          <a:p>
            <a:pPr marL="0" indent="0">
              <a:buNone/>
            </a:pPr>
            <a:r>
              <a:rPr lang="de-DE" dirty="0"/>
              <a:t>Vater/Mutter A: „Wenn sich mein Kind dort im Heim gut entwickelt und dort bleiben möchte, weil ich mich ja nicht kümmern kann und dann kein schlechtes Gewissen haben muss“.    </a:t>
            </a:r>
          </a:p>
          <a:p>
            <a:pPr marL="0" indent="0">
              <a:buNone/>
            </a:pPr>
            <a:r>
              <a:rPr lang="de-DE" dirty="0"/>
              <a:t>                                                                                                                                                                   B) „Wenn die mein Kind so erziehen, dass ich es nachher wieder einfacher habe mit ihm/ihr, wenn sie/er zu mir zurückkommt. Wenn nach der Zeit im Heim wieder ein Familienleben möglich ist“.</a:t>
            </a:r>
          </a:p>
          <a:p>
            <a:pPr marL="0" indent="0">
              <a:buNone/>
            </a:pPr>
            <a:r>
              <a:rPr lang="de-DE" dirty="0"/>
              <a:t>                                                                                                                                                               C) „Wenn die neuen Erkenntnisse und Umgangsformen, die die mir im Heim vermittelt haben, dazu führen, dass ich eine bessere Beziehung zu ihm habe und das Kind wieder besser auf mich hört“.      </a:t>
            </a:r>
          </a:p>
          <a:p>
            <a:pPr marL="0" indent="0">
              <a:buNone/>
            </a:pPr>
            <a:r>
              <a:rPr lang="de-DE" dirty="0"/>
              <a:t>                                                                                                                                                                 </a:t>
            </a:r>
            <a:r>
              <a:rPr lang="de-DE" b="1" dirty="0"/>
              <a:t>Inhaltliche Fokussierung:</a:t>
            </a:r>
            <a:r>
              <a:rPr lang="de-DE" dirty="0"/>
              <a:t> Das Verhältnis des Kindes zu mir /mein Verhältnis zum Kind                                                                                                                                                     </a:t>
            </a:r>
            <a:r>
              <a:rPr lang="de-DE" b="1" dirty="0"/>
              <a:t>Zeitliche Orientierung: </a:t>
            </a:r>
            <a:r>
              <a:rPr lang="de-DE" dirty="0"/>
              <a:t>die ganze Zeit über, die es dort ist, mittelfristig oder auch langfristig</a:t>
            </a:r>
          </a:p>
          <a:p>
            <a:pPr marL="0" indent="0">
              <a:buNone/>
            </a:pPr>
            <a:endParaRPr lang="de-DE" dirty="0"/>
          </a:p>
        </p:txBody>
      </p:sp>
    </p:spTree>
    <p:extLst>
      <p:ext uri="{BB962C8B-B14F-4D97-AF65-F5344CB8AC3E}">
        <p14:creationId xmlns:p14="http://schemas.microsoft.com/office/powerpoint/2010/main" val="9983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579A2-A66B-4112-A72B-CE045E3C0E9A}"/>
              </a:ext>
            </a:extLst>
          </p:cNvPr>
          <p:cNvSpPr>
            <a:spLocks noGrp="1"/>
          </p:cNvSpPr>
          <p:nvPr>
            <p:ph type="title"/>
          </p:nvPr>
        </p:nvSpPr>
        <p:spPr>
          <a:xfrm>
            <a:off x="838200" y="-139147"/>
            <a:ext cx="10515600" cy="1325563"/>
          </a:xfrm>
        </p:spPr>
        <p:txBody>
          <a:bodyPr>
            <a:normAutofit/>
          </a:bodyPr>
          <a:lstStyle/>
          <a:p>
            <a:r>
              <a:rPr lang="de-DE" sz="3200" b="1" dirty="0">
                <a:latin typeface="+mn-lt"/>
              </a:rPr>
              <a:t>Gruppe 6: alle, die über ihr Aufgabenfeld und dessen eng gefasste Ziele hinaus denken</a:t>
            </a:r>
          </a:p>
        </p:txBody>
      </p:sp>
      <p:sp>
        <p:nvSpPr>
          <p:cNvPr id="3" name="Inhaltsplatzhalter 2">
            <a:extLst>
              <a:ext uri="{FF2B5EF4-FFF2-40B4-BE49-F238E27FC236}">
                <a16:creationId xmlns:a16="http://schemas.microsoft.com/office/drawing/2014/main" id="{7EF5AD19-830A-43BF-91DB-D2BABF3C738D}"/>
              </a:ext>
            </a:extLst>
          </p:cNvPr>
          <p:cNvSpPr>
            <a:spLocks noGrp="1"/>
          </p:cNvSpPr>
          <p:nvPr>
            <p:ph idx="1"/>
          </p:nvPr>
        </p:nvSpPr>
        <p:spPr>
          <a:xfrm>
            <a:off x="838200" y="1186416"/>
            <a:ext cx="10701130" cy="5774635"/>
          </a:xfrm>
        </p:spPr>
        <p:txBody>
          <a:bodyPr>
            <a:normAutofit fontScale="77500" lnSpcReduction="20000"/>
          </a:bodyPr>
          <a:lstStyle/>
          <a:p>
            <a:pPr marL="0" indent="0">
              <a:buNone/>
            </a:pPr>
            <a:r>
              <a:rPr lang="de-DE" dirty="0"/>
              <a:t>„Hinausdenken“ im Sinn von: Erfolg ist, wenn …                                                                                                              a) wenn die Kinder im Verlauf der Hilfe „viele gute“ Tage erleben d.h. abends vorm Schlafengehen sagen können: „Das war heute ein guter Tag für mich“ (Steine ins Wasser geworfen, neues Level erreicht etc.).</a:t>
            </a:r>
          </a:p>
          <a:p>
            <a:pPr marL="0" indent="0">
              <a:buNone/>
            </a:pPr>
            <a:r>
              <a:rPr lang="de-DE" dirty="0"/>
              <a:t>                                                                                                                                                                                                 b) ein „etwas gelingenderer Alltag“ (H. Thiersch) vor allem nach (langen) Phasen von Stress und Leiden.    Erfolg = weniger Leid, schrittweise Beruhigung/Erholung oder auch Anbindung an eine Therapie</a:t>
            </a:r>
          </a:p>
          <a:p>
            <a:pPr marL="0" indent="0">
              <a:buNone/>
            </a:pPr>
            <a:r>
              <a:rPr lang="de-DE" dirty="0"/>
              <a:t>                                                                                                                                                                                                c) wenn die Kinder im Verlauf entdecken, wer sie sind, was sie ausmacht, auch wenn es vom Mainstream abweicht und sie dazu stehen können, weil sie selbstbewusster geworden sind.                                                                                  Erfolg: (besser)wissen wer man ist und was man will       </a:t>
            </a:r>
          </a:p>
          <a:p>
            <a:pPr marL="0" indent="0">
              <a:buNone/>
            </a:pPr>
            <a:r>
              <a:rPr lang="de-DE" dirty="0"/>
              <a:t>                                                                                                                                                                                              d) Wenn es gelingt die Eltern mit ins Boot zu holen und es eine gute Kooperation mit ihnen gibt und sie zunehmend wieder mehr Verantwortung für ihr Kind übernehmen oder gar nicht erst abgeben, sondern gemeinsam mit uns weiter zuständig sind bzw. bleiben</a:t>
            </a:r>
          </a:p>
          <a:p>
            <a:pPr marL="0" indent="0">
              <a:buNone/>
            </a:pPr>
            <a:r>
              <a:rPr lang="de-DE" dirty="0"/>
              <a:t>                                                                                                                                                                                                 e) wenn Menschen sich so in den Hilfeverlauf einbringen können, wie es ihnen möglich und gemäß ist. Das kann viel oder wenig sein. Z.B. Eltern überlassen ihr Kind der stationären Einrichtung und hören auf diesem Versprechungen zu machen und an ihm zu zerren. Sie halten aus der Ferne eine Hand über die Einrichtung.                                                                                                                                                                                                                      </a:t>
            </a:r>
          </a:p>
        </p:txBody>
      </p:sp>
    </p:spTree>
    <p:extLst>
      <p:ext uri="{BB962C8B-B14F-4D97-AF65-F5344CB8AC3E}">
        <p14:creationId xmlns:p14="http://schemas.microsoft.com/office/powerpoint/2010/main" val="15574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FF309-C70A-4FE5-B76B-A9B9BA55DD09}"/>
              </a:ext>
            </a:extLst>
          </p:cNvPr>
          <p:cNvSpPr>
            <a:spLocks noGrp="1"/>
          </p:cNvSpPr>
          <p:nvPr>
            <p:ph type="title"/>
          </p:nvPr>
        </p:nvSpPr>
        <p:spPr>
          <a:xfrm>
            <a:off x="838200" y="133351"/>
            <a:ext cx="10515600" cy="914400"/>
          </a:xfrm>
        </p:spPr>
        <p:txBody>
          <a:bodyPr>
            <a:normAutofit/>
          </a:bodyPr>
          <a:lstStyle/>
          <a:p>
            <a:r>
              <a:rPr lang="de-DE" sz="3600" b="1" dirty="0"/>
              <a:t>Gruppe 6: über das Übliche hinaus</a:t>
            </a:r>
          </a:p>
        </p:txBody>
      </p:sp>
      <p:sp>
        <p:nvSpPr>
          <p:cNvPr id="3" name="Inhaltsplatzhalter 2">
            <a:extLst>
              <a:ext uri="{FF2B5EF4-FFF2-40B4-BE49-F238E27FC236}">
                <a16:creationId xmlns:a16="http://schemas.microsoft.com/office/drawing/2014/main" id="{C8BEAE8D-ABF3-4061-8583-F628CE9FC440}"/>
              </a:ext>
            </a:extLst>
          </p:cNvPr>
          <p:cNvSpPr>
            <a:spLocks noGrp="1"/>
          </p:cNvSpPr>
          <p:nvPr>
            <p:ph idx="1"/>
          </p:nvPr>
        </p:nvSpPr>
        <p:spPr>
          <a:xfrm>
            <a:off x="838200" y="1047750"/>
            <a:ext cx="10515600" cy="5810249"/>
          </a:xfrm>
        </p:spPr>
        <p:txBody>
          <a:bodyPr>
            <a:normAutofit lnSpcReduction="10000"/>
          </a:bodyPr>
          <a:lstStyle/>
          <a:p>
            <a:pPr marL="0" indent="0">
              <a:buNone/>
            </a:pPr>
            <a:r>
              <a:rPr lang="de-DE" dirty="0"/>
              <a:t>g) Wenn man davon sprechen kann, dass eine Ausbalancierung gelungen ist zwischen den berechtigten Normen der Gesellschaft und dem berechtigten Eigensinn des Kindes/Jugendlichen.                                                                                        z.B.: Das Kind geht regelmäßig duschen, aber genießt es weiter sich schmutzig zu machen. Der Jugendliche geht zur Schule, aber nicht regelmäßig und auch nur mit mäßigem Erfolg </a:t>
            </a:r>
          </a:p>
          <a:p>
            <a:pPr marL="0" indent="0">
              <a:buNone/>
            </a:pPr>
            <a:r>
              <a:rPr lang="de-DE" dirty="0"/>
              <a:t>Erfolg = Kompromiss (S. </a:t>
            </a:r>
            <a:r>
              <a:rPr lang="de-DE" dirty="0" err="1"/>
              <a:t>Bernfeld</a:t>
            </a:r>
            <a:r>
              <a:rPr lang="de-DE" dirty="0"/>
              <a:t>)</a:t>
            </a:r>
          </a:p>
          <a:p>
            <a:pPr marL="0" indent="0">
              <a:buNone/>
            </a:pPr>
            <a:r>
              <a:rPr lang="de-DE" dirty="0"/>
              <a:t>h) wenn Ehemalige und auch </a:t>
            </a:r>
            <a:r>
              <a:rPr lang="de-DE" dirty="0" err="1"/>
              <a:t>Abbrecher:innen</a:t>
            </a:r>
            <a:r>
              <a:rPr lang="de-DE" dirty="0"/>
              <a:t> jemanden im Hilfesystem kennengelernt haben und wissen, dass sie sich an diese Person wenden können, wenn sie in Not geraten Erfolg: in (losem) Kontakt  bleiben und kommen, wenn man Hilfe braucht.      </a:t>
            </a:r>
          </a:p>
          <a:p>
            <a:pPr marL="0" indent="0">
              <a:buNone/>
            </a:pPr>
            <a:r>
              <a:rPr lang="de-DE" b="1" dirty="0"/>
              <a:t>Inhaltliche Fokussierung</a:t>
            </a:r>
            <a:r>
              <a:rPr lang="de-DE" dirty="0"/>
              <a:t>: eigenständige, fachliche Kriterien für Erfolg ohne unmittelbaren Nutzen</a:t>
            </a:r>
          </a:p>
          <a:p>
            <a:pPr marL="0" indent="0">
              <a:buNone/>
            </a:pPr>
            <a:r>
              <a:rPr lang="de-DE" b="1" dirty="0"/>
              <a:t>Zeitliche Dimension</a:t>
            </a:r>
            <a:r>
              <a:rPr lang="de-DE" dirty="0"/>
              <a:t>: von „hier und heute“ über die gesamte Hilfedauer bis hin zu Rückschau zwei, drei Jahre nach Ende der Hilfe</a:t>
            </a:r>
          </a:p>
          <a:p>
            <a:pPr marL="0" indent="0">
              <a:buNone/>
            </a:pPr>
            <a:endParaRPr lang="de-DE" dirty="0"/>
          </a:p>
        </p:txBody>
      </p:sp>
    </p:spTree>
    <p:extLst>
      <p:ext uri="{BB962C8B-B14F-4D97-AF65-F5344CB8AC3E}">
        <p14:creationId xmlns:p14="http://schemas.microsoft.com/office/powerpoint/2010/main" val="3173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9C315-8F2A-4241-8FFC-979A75A8393E}"/>
              </a:ext>
            </a:extLst>
          </p:cNvPr>
          <p:cNvSpPr>
            <a:spLocks noGrp="1"/>
          </p:cNvSpPr>
          <p:nvPr>
            <p:ph type="title"/>
          </p:nvPr>
        </p:nvSpPr>
        <p:spPr>
          <a:xfrm>
            <a:off x="923925" y="-244475"/>
            <a:ext cx="10515600" cy="1177925"/>
          </a:xfrm>
        </p:spPr>
        <p:txBody>
          <a:bodyPr>
            <a:normAutofit/>
          </a:bodyPr>
          <a:lstStyle/>
          <a:p>
            <a:r>
              <a:rPr lang="de-DE" sz="3600" b="1" dirty="0"/>
              <a:t>Gruppe 7: </a:t>
            </a:r>
            <a:r>
              <a:rPr lang="de-DE" sz="3600" b="1" dirty="0" err="1"/>
              <a:t>Evaluator:innen</a:t>
            </a:r>
            <a:r>
              <a:rPr lang="de-DE" sz="3600" b="1" dirty="0"/>
              <a:t>/</a:t>
            </a:r>
            <a:r>
              <a:rPr lang="de-DE" sz="3600" b="1" dirty="0" err="1"/>
              <a:t>Wissenschaftler:innen</a:t>
            </a:r>
            <a:endParaRPr lang="de-DE" sz="3600" b="1" dirty="0"/>
          </a:p>
        </p:txBody>
      </p:sp>
      <p:sp>
        <p:nvSpPr>
          <p:cNvPr id="3" name="Inhaltsplatzhalter 2">
            <a:extLst>
              <a:ext uri="{FF2B5EF4-FFF2-40B4-BE49-F238E27FC236}">
                <a16:creationId xmlns:a16="http://schemas.microsoft.com/office/drawing/2014/main" id="{5934B4B1-E148-41A8-A885-AEFBB0B5E910}"/>
              </a:ext>
            </a:extLst>
          </p:cNvPr>
          <p:cNvSpPr>
            <a:spLocks noGrp="1"/>
          </p:cNvSpPr>
          <p:nvPr>
            <p:ph idx="1"/>
          </p:nvPr>
        </p:nvSpPr>
        <p:spPr>
          <a:xfrm>
            <a:off x="390525" y="1081088"/>
            <a:ext cx="10963275" cy="5681662"/>
          </a:xfrm>
        </p:spPr>
        <p:txBody>
          <a:bodyPr>
            <a:normAutofit fontScale="92500" lnSpcReduction="20000"/>
          </a:bodyPr>
          <a:lstStyle/>
          <a:p>
            <a:pPr marL="0" indent="0">
              <a:buNone/>
            </a:pPr>
            <a:r>
              <a:rPr lang="de-DE" dirty="0"/>
              <a:t>Überprüfen in methodisch abgesicherter Weise, ob Erfolgskriterien erreicht werden; diese können entweder vorgegeben sind (Schulabschlüsse, </a:t>
            </a:r>
            <a:r>
              <a:rPr lang="de-DE" dirty="0" err="1"/>
              <a:t>Legalbewährung</a:t>
            </a:r>
            <a:r>
              <a:rPr lang="de-DE" dirty="0"/>
              <a:t> etc.) oder aufgrund wissenschaftlicher Erkenntnisse interessant werden (neue Gesichtspunkte):</a:t>
            </a:r>
          </a:p>
          <a:p>
            <a:pPr marL="514350" indent="-514350">
              <a:buAutoNum type="alphaUcParenR"/>
            </a:pPr>
            <a:r>
              <a:rPr lang="de-DE" dirty="0"/>
              <a:t>neue inhaltliche Bezüge</a:t>
            </a:r>
          </a:p>
          <a:p>
            <a:pPr marL="0" indent="0">
              <a:buNone/>
            </a:pPr>
            <a:r>
              <a:rPr lang="de-DE" dirty="0"/>
              <a:t>z.B. es trägt wesentlich zu positiven Entwicklungsverläufen von Kindern bei wenn…</a:t>
            </a:r>
          </a:p>
          <a:p>
            <a:pPr marL="0" indent="0">
              <a:buNone/>
            </a:pPr>
            <a:r>
              <a:rPr lang="de-DE" dirty="0"/>
              <a:t>…Jugendamt und Freier Träger (oder auch Schule und Freier Träger) gut zusammenarbeiten</a:t>
            </a:r>
          </a:p>
          <a:p>
            <a:pPr marL="0" indent="0">
              <a:buNone/>
            </a:pPr>
            <a:r>
              <a:rPr lang="de-DE" dirty="0"/>
              <a:t>…wenn Kinder/Jugendliche sich gehört fühlen und mitbestimmen können, an den Regeln im Heim, bei der Hilfeplanung</a:t>
            </a:r>
          </a:p>
          <a:p>
            <a:pPr marL="0" indent="0">
              <a:buNone/>
            </a:pPr>
            <a:r>
              <a:rPr lang="de-DE" dirty="0"/>
              <a:t>B) Neue Differenzierungen</a:t>
            </a:r>
          </a:p>
          <a:p>
            <a:pPr marL="0" indent="0">
              <a:buNone/>
            </a:pPr>
            <a:r>
              <a:rPr lang="de-DE" dirty="0"/>
              <a:t>Nicht Erfolg oder Misserfolg, sondern : weitere Chronifizierung von Problemlagen, in Ansätzen gelungen, teilweise gelungen, ganz gelungen. </a:t>
            </a:r>
          </a:p>
          <a:p>
            <a:pPr marL="0" indent="0">
              <a:buNone/>
            </a:pPr>
            <a:r>
              <a:rPr lang="de-DE" dirty="0"/>
              <a:t>Aber auch: widersprüchliche Ergebnisse, teils Erfolg/teils Misserfolg</a:t>
            </a:r>
          </a:p>
        </p:txBody>
      </p:sp>
    </p:spTree>
    <p:extLst>
      <p:ext uri="{BB962C8B-B14F-4D97-AF65-F5344CB8AC3E}">
        <p14:creationId xmlns:p14="http://schemas.microsoft.com/office/powerpoint/2010/main" val="25455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2C588-F4AF-455F-A2DE-990A2EEB76A3}"/>
              </a:ext>
            </a:extLst>
          </p:cNvPr>
          <p:cNvSpPr>
            <a:spLocks noGrp="1"/>
          </p:cNvSpPr>
          <p:nvPr>
            <p:ph type="title"/>
          </p:nvPr>
        </p:nvSpPr>
        <p:spPr>
          <a:xfrm>
            <a:off x="838200" y="-206375"/>
            <a:ext cx="10515600" cy="1325563"/>
          </a:xfrm>
        </p:spPr>
        <p:txBody>
          <a:bodyPr/>
          <a:lstStyle/>
          <a:p>
            <a:r>
              <a:rPr lang="de-DE" dirty="0"/>
              <a:t>Fazit</a:t>
            </a:r>
          </a:p>
        </p:txBody>
      </p:sp>
      <p:sp>
        <p:nvSpPr>
          <p:cNvPr id="3" name="Inhaltsplatzhalter 2">
            <a:extLst>
              <a:ext uri="{FF2B5EF4-FFF2-40B4-BE49-F238E27FC236}">
                <a16:creationId xmlns:a16="http://schemas.microsoft.com/office/drawing/2014/main" id="{83BC691C-83E3-4D11-8D7D-259B080EB42D}"/>
              </a:ext>
            </a:extLst>
          </p:cNvPr>
          <p:cNvSpPr>
            <a:spLocks noGrp="1"/>
          </p:cNvSpPr>
          <p:nvPr>
            <p:ph idx="1"/>
          </p:nvPr>
        </p:nvSpPr>
        <p:spPr>
          <a:xfrm>
            <a:off x="838200" y="765174"/>
            <a:ext cx="10515600" cy="5997575"/>
          </a:xfrm>
        </p:spPr>
        <p:txBody>
          <a:bodyPr>
            <a:normAutofit fontScale="92500" lnSpcReduction="10000"/>
          </a:bodyPr>
          <a:lstStyle/>
          <a:p>
            <a:pPr marL="514350" indent="-514350">
              <a:buAutoNum type="arabicPeriod"/>
            </a:pPr>
            <a:r>
              <a:rPr lang="de-DE" dirty="0"/>
              <a:t>„Erfolge“ und „Misserfolge“ werden konstruiert</a:t>
            </a:r>
          </a:p>
          <a:p>
            <a:pPr marL="514350" indent="-514350">
              <a:buAutoNum type="arabicPeriod"/>
            </a:pPr>
            <a:r>
              <a:rPr lang="de-DE" dirty="0"/>
              <a:t>Jede Interessensgruppe nimmt eine nachvollziehbare Perspektive ein und hat gute Gründe dafür ihre eigenen Erfolgsindikatoren zu entwickeln und anzulegen</a:t>
            </a:r>
          </a:p>
          <a:p>
            <a:pPr marL="514350" indent="-514350">
              <a:buAutoNum type="arabicPeriod"/>
            </a:pPr>
            <a:r>
              <a:rPr lang="de-DE" dirty="0"/>
              <a:t>Ein Verlauf kann gleichzeitig „Erfolg“ für den einen und „Misserfolg“ für den anderen darstellen</a:t>
            </a:r>
          </a:p>
          <a:p>
            <a:pPr marL="514350" indent="-514350">
              <a:buAutoNum type="arabicPeriod"/>
            </a:pPr>
            <a:r>
              <a:rPr lang="de-DE" dirty="0"/>
              <a:t>Über „Erfolg“ und „Misserfolg“ kann und soll </a:t>
            </a:r>
            <a:r>
              <a:rPr lang="de-DE" dirty="0" err="1"/>
              <a:t>diskuiert</a:t>
            </a:r>
            <a:r>
              <a:rPr lang="de-DE" dirty="0"/>
              <a:t>, und auch gestritten werden. Dabei ist jede begründete Einschätzung – vor allem die der </a:t>
            </a:r>
            <a:r>
              <a:rPr lang="de-DE" dirty="0" err="1"/>
              <a:t>Klient:innen</a:t>
            </a:r>
            <a:r>
              <a:rPr lang="de-DE" dirty="0"/>
              <a:t> – ernst zu nehmen. Messungen alleine sind zu wenig, aber nur Befragungen auch. Dissense sind in Ordnung.</a:t>
            </a:r>
          </a:p>
          <a:p>
            <a:pPr marL="514350" indent="-514350">
              <a:buAutoNum type="arabicPeriod"/>
            </a:pPr>
            <a:r>
              <a:rPr lang="de-DE" dirty="0"/>
              <a:t>Viele Erfolgskriterien lassen sich darauf hin befragen, was sie für die Alltagsgestaltung bedeuten und wo wir Schwerpunkte in der pädagogischen Arbeit setzen wollen. Momente von Prozess-Qualität</a:t>
            </a:r>
          </a:p>
          <a:p>
            <a:pPr marL="514350" indent="-514350">
              <a:buAutoNum type="arabicPeriod"/>
            </a:pPr>
            <a:r>
              <a:rPr lang="de-DE" dirty="0"/>
              <a:t>Erfolgseinschätzungen bekommen wir relativ  hin; sehr viel schwieriger die Frage, wer dafür verantwortlich ist, dass dieser Erfolg oder jener Misserfolg zustande gekommen ist.</a:t>
            </a:r>
          </a:p>
          <a:p>
            <a:pPr marL="514350" indent="-514350">
              <a:buAutoNum type="arabicPeriod"/>
            </a:pPr>
            <a:endParaRPr lang="de-DE" dirty="0"/>
          </a:p>
        </p:txBody>
      </p:sp>
    </p:spTree>
    <p:extLst>
      <p:ext uri="{BB962C8B-B14F-4D97-AF65-F5344CB8AC3E}">
        <p14:creationId xmlns:p14="http://schemas.microsoft.com/office/powerpoint/2010/main" val="18942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5821A-58D3-451B-99F2-C1966865B607}"/>
              </a:ext>
            </a:extLst>
          </p:cNvPr>
          <p:cNvSpPr>
            <a:spLocks noGrp="1"/>
          </p:cNvSpPr>
          <p:nvPr>
            <p:ph type="title"/>
          </p:nvPr>
        </p:nvSpPr>
        <p:spPr/>
        <p:txBody>
          <a:bodyPr/>
          <a:lstStyle/>
          <a:p>
            <a:r>
              <a:rPr lang="de-DE" dirty="0"/>
              <a:t>zu 4: Zeitliche Dimension</a:t>
            </a:r>
          </a:p>
        </p:txBody>
      </p:sp>
      <p:sp>
        <p:nvSpPr>
          <p:cNvPr id="3" name="Inhaltsplatzhalter 2">
            <a:extLst>
              <a:ext uri="{FF2B5EF4-FFF2-40B4-BE49-F238E27FC236}">
                <a16:creationId xmlns:a16="http://schemas.microsoft.com/office/drawing/2014/main" id="{4C877602-58D2-4E7C-8804-04C31ACE873D}"/>
              </a:ext>
            </a:extLst>
          </p:cNvPr>
          <p:cNvSpPr>
            <a:spLocks noGrp="1"/>
          </p:cNvSpPr>
          <p:nvPr>
            <p:ph idx="1"/>
          </p:nvPr>
        </p:nvSpPr>
        <p:spPr>
          <a:xfrm>
            <a:off x="657225" y="1343025"/>
            <a:ext cx="10696575" cy="4833938"/>
          </a:xfrm>
        </p:spPr>
        <p:txBody>
          <a:bodyPr>
            <a:normAutofit fontScale="92500" lnSpcReduction="10000"/>
          </a:bodyPr>
          <a:lstStyle/>
          <a:p>
            <a:pPr marL="514350" indent="-514350">
              <a:buAutoNum type="alphaLcParenR"/>
            </a:pPr>
            <a:r>
              <a:rPr lang="de-DE" dirty="0"/>
              <a:t>Während der Hilfe kann es wie ein Erfolg aussehen; nach der Hilfe kann sehr schnell so viel zusammenbrechen, dass man zweifeln kann, ob wirklich Veränderungen stattgefunden haben, oder nur Scheinanpassung oder Anpassung an die Regeln der Hilfe/der Einrichtung stattgefunden hat. Das kann aber 3 Jahre später wieder anders aussehen. Und in der Rückschau mit 50 oder 70 Jahren noch einmal anders.                                                                                                                Ob Erfolg oder Misserfolg behauptet werden, kann sich von Rückschau zu Rückschau verändern</a:t>
            </a:r>
          </a:p>
          <a:p>
            <a:pPr marL="514350" indent="-514350">
              <a:buAutoNum type="alphaLcParenR"/>
            </a:pPr>
            <a:r>
              <a:rPr lang="de-DE" dirty="0"/>
              <a:t>Wie lange denken wir, dass eine Hilfe (nach)wirken können soll? Zwei, fünf Jahre? Länger? Kürzer? Darf man es einen Misserfolg der Heimerziehung nennen, wenn ein Ex-Betreuter fünf Jahre nach Ende der Hilfe einen Mord begeht? Oder Erfolg, wenn er zehn Jahre danach einen wichtigen Kulturpreis gewinnt?</a:t>
            </a:r>
          </a:p>
        </p:txBody>
      </p:sp>
    </p:spTree>
    <p:extLst>
      <p:ext uri="{BB962C8B-B14F-4D97-AF65-F5344CB8AC3E}">
        <p14:creationId xmlns:p14="http://schemas.microsoft.com/office/powerpoint/2010/main" val="335969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5791-1A75-4E37-AA42-7D52F650767B}"/>
              </a:ext>
            </a:extLst>
          </p:cNvPr>
          <p:cNvSpPr>
            <a:spLocks noGrp="1"/>
          </p:cNvSpPr>
          <p:nvPr>
            <p:ph type="title"/>
          </p:nvPr>
        </p:nvSpPr>
        <p:spPr>
          <a:xfrm>
            <a:off x="838200" y="-254000"/>
            <a:ext cx="10515600" cy="1101725"/>
          </a:xfrm>
        </p:spPr>
        <p:txBody>
          <a:bodyPr>
            <a:normAutofit/>
          </a:bodyPr>
          <a:lstStyle/>
          <a:p>
            <a:r>
              <a:rPr lang="de-DE" sz="3200" b="1" dirty="0"/>
              <a:t>zu 5) Emotionale Dimension des Erfolgs</a:t>
            </a:r>
          </a:p>
        </p:txBody>
      </p:sp>
      <p:sp>
        <p:nvSpPr>
          <p:cNvPr id="3" name="Inhaltsplatzhalter 2">
            <a:extLst>
              <a:ext uri="{FF2B5EF4-FFF2-40B4-BE49-F238E27FC236}">
                <a16:creationId xmlns:a16="http://schemas.microsoft.com/office/drawing/2014/main" id="{1D47BDEB-2434-4856-9F1D-ACBE6E438D9F}"/>
              </a:ext>
            </a:extLst>
          </p:cNvPr>
          <p:cNvSpPr>
            <a:spLocks noGrp="1"/>
          </p:cNvSpPr>
          <p:nvPr>
            <p:ph idx="1"/>
          </p:nvPr>
        </p:nvSpPr>
        <p:spPr>
          <a:xfrm>
            <a:off x="452438" y="552450"/>
            <a:ext cx="11472862" cy="6305550"/>
          </a:xfrm>
        </p:spPr>
        <p:txBody>
          <a:bodyPr>
            <a:normAutofit fontScale="70000" lnSpcReduction="20000"/>
          </a:bodyPr>
          <a:lstStyle/>
          <a:p>
            <a:pPr marL="0" indent="0">
              <a:buNone/>
            </a:pPr>
            <a:r>
              <a:rPr lang="de-DE" dirty="0"/>
              <a:t>Erfolge „zu haben“ ist wichtig für unser (berufliches) </a:t>
            </a:r>
            <a:r>
              <a:rPr lang="de-DE" b="1" dirty="0"/>
              <a:t>Selbstvertraue</a:t>
            </a:r>
            <a:r>
              <a:rPr lang="de-DE" dirty="0"/>
              <a:t>n. Misserfolge nagen an unserem Selbstvertrauen. Erfolge ermöglichen uns </a:t>
            </a:r>
            <a:r>
              <a:rPr lang="de-DE" b="1" dirty="0"/>
              <a:t>Sinnstiftung</a:t>
            </a:r>
            <a:r>
              <a:rPr lang="de-DE" dirty="0"/>
              <a:t>.                                                                                              Deswegen sind wir enttäuscht und manchmal auch ärgerlich und wütend auf Kinder/Jugendliche/Eltern, wenn diese uns Misserfolge bescheren.</a:t>
            </a:r>
          </a:p>
          <a:p>
            <a:pPr marL="0" indent="0">
              <a:buNone/>
            </a:pPr>
            <a:r>
              <a:rPr lang="de-DE" dirty="0"/>
              <a:t>Wir alle neigen dazu Erfolge uns und unseren Leistungen zuzurechnen und Misserfolge anderen Beteiligten: den </a:t>
            </a:r>
            <a:r>
              <a:rPr lang="de-DE" dirty="0" err="1"/>
              <a:t>Klient:innen</a:t>
            </a:r>
            <a:r>
              <a:rPr lang="de-DE" dirty="0"/>
              <a:t>, den </a:t>
            </a:r>
            <a:r>
              <a:rPr lang="de-DE" dirty="0" err="1"/>
              <a:t>Kooperationsparter:innen</a:t>
            </a:r>
            <a:r>
              <a:rPr lang="de-DE" dirty="0"/>
              <a:t>, den Umständen etc. </a:t>
            </a:r>
          </a:p>
          <a:p>
            <a:pPr marL="0" indent="0">
              <a:buNone/>
            </a:pPr>
            <a:r>
              <a:rPr lang="de-DE" dirty="0"/>
              <a:t>Die Hartnäckigkeit dieses Musters zeigt wie sehr wir </a:t>
            </a:r>
            <a:r>
              <a:rPr lang="de-DE" b="1" dirty="0"/>
              <a:t>emotional angewiesen </a:t>
            </a:r>
            <a:r>
              <a:rPr lang="de-DE" dirty="0"/>
              <a:t>sind auf Erfolge.</a:t>
            </a:r>
          </a:p>
          <a:p>
            <a:pPr marL="0" indent="0">
              <a:buNone/>
            </a:pPr>
            <a:r>
              <a:rPr lang="de-DE" dirty="0"/>
              <a:t>Viele </a:t>
            </a:r>
            <a:r>
              <a:rPr lang="de-DE" dirty="0" err="1"/>
              <a:t>Mitarbeiter:innen</a:t>
            </a:r>
            <a:r>
              <a:rPr lang="de-DE" dirty="0"/>
              <a:t> pendeln zwischen Geringschätzung von kleinen Erfolgen oder sogar Blindheit gegenüber kleinen und kleinsten Entwicklungsschritten. Und der Überschätzung, dessen, was man erreicht hat und erreichen kann. Man kann sich negative Entwicklungen und Misserfolge schönreden.</a:t>
            </a:r>
          </a:p>
          <a:p>
            <a:pPr marL="0" indent="0">
              <a:buNone/>
            </a:pPr>
            <a:r>
              <a:rPr lang="de-DE" dirty="0"/>
              <a:t>Evaluationen bringen regelmäßig zutage, dass die Rate der selbst zugeschriebenen Erfolge nicht so hoch ist, wie von den </a:t>
            </a:r>
            <a:r>
              <a:rPr lang="de-DE" dirty="0" err="1"/>
              <a:t>Macher:innen</a:t>
            </a:r>
            <a:r>
              <a:rPr lang="de-DE" dirty="0"/>
              <a:t>/Projekt-Verantwortlichen eingeschätzt wurde. Immer wieder grassieren Erfolgsillusionen, die dann enttäuscht werden. </a:t>
            </a:r>
            <a:r>
              <a:rPr lang="de-DE" dirty="0" err="1"/>
              <a:t>Evaluator:innen</a:t>
            </a:r>
            <a:r>
              <a:rPr lang="de-DE" dirty="0"/>
              <a:t> müssen mit den Schmerzen rechnen bei den </a:t>
            </a:r>
            <a:r>
              <a:rPr lang="de-DE" dirty="0" err="1"/>
              <a:t>Auftraggeber:innen</a:t>
            </a:r>
            <a:r>
              <a:rPr lang="de-DE" dirty="0"/>
              <a:t>, die mit einer etwas realistischeren Einschätzung verbunden sind</a:t>
            </a:r>
          </a:p>
          <a:p>
            <a:pPr marL="0" indent="0">
              <a:buNone/>
            </a:pPr>
            <a:r>
              <a:rPr lang="de-DE" dirty="0"/>
              <a:t>Der Ehrgeiz etwas erreichen zu wollen, ist prinzipiell gut, kann aber auch zur Verbissenheit führen und damit zu Dauerstress und Burnout. Hintergrund:  „Ich bin nur gut, wenn...“                                                                                                                 Ein weiteres Risiko besteht in der Überforderung der </a:t>
            </a:r>
            <a:r>
              <a:rPr lang="de-DE" dirty="0" err="1"/>
              <a:t>Klient:innen</a:t>
            </a:r>
            <a:r>
              <a:rPr lang="de-DE" dirty="0"/>
              <a:t>, die  man zu einer Art von Selbstüberdehnung bringen kann.</a:t>
            </a:r>
          </a:p>
          <a:p>
            <a:pPr marL="0" indent="0">
              <a:buNone/>
            </a:pPr>
            <a:r>
              <a:rPr lang="de-DE" dirty="0"/>
              <a:t>Aber sich nicht zu fragen, was man erreicht hat, spricht eher für Angst, sich der „Realität“ zu stellen und erkennen zu müssen, dass man eben oft halb-gute oder auch ambivalente </a:t>
            </a:r>
            <a:r>
              <a:rPr lang="de-DE" dirty="0" err="1"/>
              <a:t>Ergebenisse</a:t>
            </a:r>
            <a:r>
              <a:rPr lang="de-DE" dirty="0"/>
              <a:t> zu verzeichnen hat: Erfolg und Misserfolg zugleich. </a:t>
            </a:r>
          </a:p>
          <a:p>
            <a:pPr marL="0" indent="0">
              <a:buNone/>
            </a:pPr>
            <a:r>
              <a:rPr lang="de-DE" dirty="0"/>
              <a:t>Am Ende stellt sich die Frage „Waren wir gut genug?“.</a:t>
            </a:r>
          </a:p>
          <a:p>
            <a:pPr marL="0" indent="0">
              <a:buNone/>
            </a:pPr>
            <a:r>
              <a:rPr lang="de-DE" dirty="0"/>
              <a:t>Wo und wann stellen wir uns dem Schmerz der Enttäuschung und betrauern, dass es nicht besser gelungen ist. Wo haben wir Orte und Gelegenheiten dazu?</a:t>
            </a:r>
          </a:p>
        </p:txBody>
      </p:sp>
    </p:spTree>
    <p:extLst>
      <p:ext uri="{BB962C8B-B14F-4D97-AF65-F5344CB8AC3E}">
        <p14:creationId xmlns:p14="http://schemas.microsoft.com/office/powerpoint/2010/main" val="40123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6B6E9-D905-4A96-ABE4-81EE0B844547}"/>
              </a:ext>
            </a:extLst>
          </p:cNvPr>
          <p:cNvSpPr>
            <a:spLocks noGrp="1"/>
          </p:cNvSpPr>
          <p:nvPr>
            <p:ph type="title"/>
          </p:nvPr>
        </p:nvSpPr>
        <p:spPr>
          <a:xfrm>
            <a:off x="571500" y="365125"/>
            <a:ext cx="10782300" cy="1325563"/>
          </a:xfrm>
        </p:spPr>
        <p:txBody>
          <a:bodyPr>
            <a:normAutofit/>
          </a:bodyPr>
          <a:lstStyle/>
          <a:p>
            <a:r>
              <a:rPr lang="de-DE" sz="3600" b="1" dirty="0"/>
              <a:t>Drei Fallskizzen: wenig Erfolg, aber schöne Momente</a:t>
            </a:r>
          </a:p>
        </p:txBody>
      </p:sp>
      <p:sp>
        <p:nvSpPr>
          <p:cNvPr id="3" name="Inhaltsplatzhalter 2">
            <a:extLst>
              <a:ext uri="{FF2B5EF4-FFF2-40B4-BE49-F238E27FC236}">
                <a16:creationId xmlns:a16="http://schemas.microsoft.com/office/drawing/2014/main" id="{02941699-7BB8-40FB-BFD5-A0750CE586E8}"/>
              </a:ext>
            </a:extLst>
          </p:cNvPr>
          <p:cNvSpPr>
            <a:spLocks noGrp="1"/>
          </p:cNvSpPr>
          <p:nvPr>
            <p:ph idx="1"/>
          </p:nvPr>
        </p:nvSpPr>
        <p:spPr/>
        <p:txBody>
          <a:bodyPr/>
          <a:lstStyle/>
          <a:p>
            <a:pPr marL="0" indent="0">
              <a:buNone/>
            </a:pPr>
            <a:r>
              <a:rPr lang="de-DE" dirty="0"/>
              <a:t>Jonas: kennengelernt mit 13, 2 Jahre betreut, heute 25 Jahre,  Freigänger</a:t>
            </a:r>
          </a:p>
          <a:p>
            <a:pPr marL="0" indent="0">
              <a:buNone/>
            </a:pPr>
            <a:r>
              <a:rPr lang="de-DE" dirty="0"/>
              <a:t>Aaron: kennengelernt mit 16 Jahren, zwei Jahre betreut, heute 27 Jahre, Maßregelvollzug</a:t>
            </a:r>
          </a:p>
          <a:p>
            <a:pPr marL="0" indent="0">
              <a:buNone/>
            </a:pPr>
            <a:r>
              <a:rPr lang="de-DE" dirty="0"/>
              <a:t>Phillip: kennen gelernt mit 12 Jahren, ein halbes Jahr betreut, heute 24 Jahre, Untersuchungshaft</a:t>
            </a:r>
          </a:p>
          <a:p>
            <a:pPr marL="0" indent="0">
              <a:buNone/>
            </a:pPr>
            <a:endParaRPr lang="de-DE" dirty="0"/>
          </a:p>
          <a:p>
            <a:pPr marL="0" indent="0">
              <a:buNone/>
            </a:pPr>
            <a:r>
              <a:rPr lang="de-DE" sz="4800" dirty="0"/>
              <a:t>Danke fürs Zuhören und Mitdenken</a:t>
            </a:r>
          </a:p>
          <a:p>
            <a:pPr marL="0" indent="0">
              <a:buNone/>
            </a:pPr>
            <a:endParaRPr lang="de-DE" dirty="0"/>
          </a:p>
        </p:txBody>
      </p:sp>
    </p:spTree>
    <p:extLst>
      <p:ext uri="{BB962C8B-B14F-4D97-AF65-F5344CB8AC3E}">
        <p14:creationId xmlns:p14="http://schemas.microsoft.com/office/powerpoint/2010/main" val="30011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ECA62-ED16-43D4-8B2C-C6BE98A72F8A}"/>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AAE20D4E-A23D-477A-B0FD-EEB594F7E194}"/>
              </a:ext>
            </a:extLst>
          </p:cNvPr>
          <p:cNvSpPr>
            <a:spLocks noGrp="1"/>
          </p:cNvSpPr>
          <p:nvPr>
            <p:ph idx="1"/>
          </p:nvPr>
        </p:nvSpPr>
        <p:spPr/>
        <p:txBody>
          <a:bodyPr/>
          <a:lstStyle/>
          <a:p>
            <a:pPr marL="0" indent="0">
              <a:buNone/>
            </a:pPr>
            <a:r>
              <a:rPr lang="de-DE" dirty="0"/>
              <a:t>1. Drei Misserfolgsgeschichten berühmter Männer</a:t>
            </a:r>
          </a:p>
          <a:p>
            <a:pPr marL="0" indent="0">
              <a:buNone/>
            </a:pPr>
            <a:r>
              <a:rPr lang="de-DE" dirty="0"/>
              <a:t>2. Konstruktionsdimensionen von Erfolg</a:t>
            </a:r>
          </a:p>
          <a:p>
            <a:pPr marL="0" indent="0">
              <a:buNone/>
            </a:pPr>
            <a:r>
              <a:rPr lang="de-DE" dirty="0"/>
              <a:t>3. Sieben idealtypische Erfolgskonstruktionen unterschiedlicher Interessensgruppen</a:t>
            </a:r>
          </a:p>
          <a:p>
            <a:pPr marL="0" indent="0">
              <a:buNone/>
            </a:pPr>
            <a:r>
              <a:rPr lang="de-DE" dirty="0"/>
              <a:t>4. Die zeitliche Dimension bei der Erfolgseinschätzung</a:t>
            </a:r>
          </a:p>
          <a:p>
            <a:pPr marL="0" indent="0">
              <a:buNone/>
            </a:pPr>
            <a:r>
              <a:rPr lang="de-DE" dirty="0"/>
              <a:t>5. Die emotionale Dimension bei der Erfolgseinschätzung</a:t>
            </a:r>
          </a:p>
          <a:p>
            <a:pPr marL="0" indent="0">
              <a:buNone/>
            </a:pPr>
            <a:r>
              <a:rPr lang="de-DE" dirty="0"/>
              <a:t>6. Drei Fallskizzen mit geringem Erfolg, aber glücklichen  Momenten, die heute noch erinnert werden (können)</a:t>
            </a:r>
          </a:p>
        </p:txBody>
      </p:sp>
    </p:spTree>
    <p:extLst>
      <p:ext uri="{BB962C8B-B14F-4D97-AF65-F5344CB8AC3E}">
        <p14:creationId xmlns:p14="http://schemas.microsoft.com/office/powerpoint/2010/main" val="18567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66284-12BB-4D8D-804E-A0A043108E02}"/>
              </a:ext>
            </a:extLst>
          </p:cNvPr>
          <p:cNvSpPr>
            <a:spLocks noGrp="1"/>
          </p:cNvSpPr>
          <p:nvPr>
            <p:ph type="title"/>
          </p:nvPr>
        </p:nvSpPr>
        <p:spPr>
          <a:xfrm>
            <a:off x="838200" y="681038"/>
            <a:ext cx="10515600" cy="1325563"/>
          </a:xfrm>
        </p:spPr>
        <p:txBody>
          <a:bodyPr>
            <a:normAutofit fontScale="90000"/>
          </a:bodyPr>
          <a:lstStyle/>
          <a:p>
            <a:r>
              <a:rPr lang="de-DE" dirty="0"/>
              <a:t>Drei Fälle, die ihr Leben lang an den gleichen Symptomen herumlaboriert haben und die dahinter stehenden Probleme nie in den Griff bekommen haben</a:t>
            </a:r>
          </a:p>
        </p:txBody>
      </p:sp>
      <p:sp>
        <p:nvSpPr>
          <p:cNvPr id="3" name="Inhaltsplatzhalter 2">
            <a:extLst>
              <a:ext uri="{FF2B5EF4-FFF2-40B4-BE49-F238E27FC236}">
                <a16:creationId xmlns:a16="http://schemas.microsoft.com/office/drawing/2014/main" id="{3420D16C-7E1A-4D06-9AAE-14503E2B07DA}"/>
              </a:ext>
            </a:extLst>
          </p:cNvPr>
          <p:cNvSpPr>
            <a:spLocks noGrp="1"/>
          </p:cNvSpPr>
          <p:nvPr>
            <p:ph idx="1"/>
          </p:nvPr>
        </p:nvSpPr>
        <p:spPr>
          <a:xfrm>
            <a:off x="1038224" y="2781299"/>
            <a:ext cx="10315575" cy="3395663"/>
          </a:xfrm>
        </p:spPr>
        <p:txBody>
          <a:bodyPr>
            <a:normAutofit fontScale="92500" lnSpcReduction="10000"/>
          </a:bodyPr>
          <a:lstStyle/>
          <a:p>
            <a:r>
              <a:rPr lang="de-DE" dirty="0"/>
              <a:t>Süchtiges Rauchen von Zigarren, auch nachdem Gaumenkrebs festgesellt worden war, auch wenige Tage nach den Operationen, auch unter großen Schmerzen, auch im Angesicht des Todes</a:t>
            </a:r>
          </a:p>
          <a:p>
            <a:r>
              <a:rPr lang="de-DE" dirty="0"/>
              <a:t>Süchtiges Rauchen von Zigaretten, auch nach dem ersten und dem zweiten Herzinfarkt. Gestorben auf der Toilette rauchend</a:t>
            </a:r>
          </a:p>
          <a:p>
            <a:r>
              <a:rPr lang="de-DE" dirty="0"/>
              <a:t>Süchtige Form vom Sexualität im homosexuellen Leder- und Biker-Milieu. Ungeschützter Geschlechtsverkehr bei klarem Bewusstsein über die damit verbundenen Risiken. Infiziert mit Aids und nach drei Jahren verbittert gestorben</a:t>
            </a:r>
          </a:p>
        </p:txBody>
      </p:sp>
    </p:spTree>
    <p:extLst>
      <p:ext uri="{BB962C8B-B14F-4D97-AF65-F5344CB8AC3E}">
        <p14:creationId xmlns:p14="http://schemas.microsoft.com/office/powerpoint/2010/main" val="37113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5FC4DBE-E376-4ECE-A03B-4F98D77D1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138" y="514350"/>
            <a:ext cx="8509723" cy="5662613"/>
          </a:xfrm>
        </p:spPr>
      </p:pic>
    </p:spTree>
    <p:extLst>
      <p:ext uri="{BB962C8B-B14F-4D97-AF65-F5344CB8AC3E}">
        <p14:creationId xmlns:p14="http://schemas.microsoft.com/office/powerpoint/2010/main" val="116978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1A6D49A-186B-414B-85CD-971E7AE3F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3614" y="325464"/>
            <a:ext cx="4866467" cy="6385302"/>
          </a:xfrm>
        </p:spPr>
      </p:pic>
    </p:spTree>
    <p:extLst>
      <p:ext uri="{BB962C8B-B14F-4D97-AF65-F5344CB8AC3E}">
        <p14:creationId xmlns:p14="http://schemas.microsoft.com/office/powerpoint/2010/main" val="70020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4F9F6-4ECE-445E-A14A-F31C1D41BEF8}"/>
              </a:ext>
            </a:extLst>
          </p:cNvPr>
          <p:cNvSpPr>
            <a:spLocks noGrp="1"/>
          </p:cNvSpPr>
          <p:nvPr>
            <p:ph type="title"/>
          </p:nvPr>
        </p:nvSpPr>
        <p:spPr/>
        <p:txBody>
          <a:bodyPr/>
          <a:lstStyle/>
          <a:p>
            <a:r>
              <a:rPr lang="de-DE" dirty="0">
                <a:latin typeface="+mn-lt"/>
              </a:rPr>
              <a:t>Erfolge….so </a:t>
            </a:r>
            <a:r>
              <a:rPr lang="de-DE" dirty="0" err="1">
                <a:latin typeface="+mn-lt"/>
              </a:rPr>
              <a:t>what</a:t>
            </a:r>
            <a:r>
              <a:rPr lang="de-DE" dirty="0">
                <a:latin typeface="+mn-lt"/>
              </a:rPr>
              <a:t>?</a:t>
            </a:r>
          </a:p>
        </p:txBody>
      </p:sp>
      <p:sp>
        <p:nvSpPr>
          <p:cNvPr id="3" name="Inhaltsplatzhalter 2">
            <a:extLst>
              <a:ext uri="{FF2B5EF4-FFF2-40B4-BE49-F238E27FC236}">
                <a16:creationId xmlns:a16="http://schemas.microsoft.com/office/drawing/2014/main" id="{6DB5A552-9F82-4D4C-BB7D-2BC877C4E0A1}"/>
              </a:ext>
            </a:extLst>
          </p:cNvPr>
          <p:cNvSpPr>
            <a:spLocks noGrp="1"/>
          </p:cNvSpPr>
          <p:nvPr>
            <p:ph idx="1"/>
          </p:nvPr>
        </p:nvSpPr>
        <p:spPr>
          <a:xfrm>
            <a:off x="838200" y="1285875"/>
            <a:ext cx="10620376" cy="5695949"/>
          </a:xfrm>
        </p:spPr>
        <p:txBody>
          <a:bodyPr>
            <a:normAutofit lnSpcReduction="10000"/>
          </a:bodyPr>
          <a:lstStyle/>
          <a:p>
            <a:pPr marL="0" indent="0">
              <a:buNone/>
            </a:pPr>
            <a:r>
              <a:rPr lang="de-DE" dirty="0"/>
              <a:t>Wenn diese drei Männer, (die Hervorragendes geleistet haben und denen zu Recht Bewunderung und Verehrung zu teil wird), es </a:t>
            </a:r>
            <a:r>
              <a:rPr lang="de-DE" b="1" dirty="0"/>
              <a:t>                          bei allen ihren Ressourcen,                                                                                       bei allen ihren Kompetenzen und                                                                                       bei allen ihren gut funktionierenden Netzwerken                                                in materiell bestens abgesicherten Verhältnissen                                                 </a:t>
            </a:r>
            <a:r>
              <a:rPr lang="de-DE" dirty="0"/>
              <a:t>nicht geschafft haben…</a:t>
            </a:r>
          </a:p>
          <a:p>
            <a:pPr marL="0" indent="0">
              <a:buNone/>
            </a:pPr>
            <a:r>
              <a:rPr lang="de-DE" dirty="0"/>
              <a:t>…wie sollen es dann unsere Kinder und Jugendlichen schaffen sich gut zu entwickeln bei den massiven Traumatisierungen, den Entwicklungsrückständen, den eingeschränkten Kompetenzen, den brüchigen sozialen Netzwerken, noch dazu bei gleichzeitiger Armut?</a:t>
            </a:r>
          </a:p>
          <a:p>
            <a:pPr marL="0" indent="0">
              <a:buNone/>
            </a:pPr>
            <a:r>
              <a:rPr lang="de-DE" dirty="0"/>
              <a:t>Wie sollen wir es angesichts dieser sehr schlechten Startbedingen schaffen, ihnen nachhaltige Entwicklungsanstöße zu vermitteln, so dass sie eine Lebensführung erreichen, die von ihnen selbst und von Anderen als  gut/ gut genug / erfolgreich betrachtet werden kann?</a:t>
            </a:r>
          </a:p>
        </p:txBody>
      </p:sp>
    </p:spTree>
    <p:extLst>
      <p:ext uri="{BB962C8B-B14F-4D97-AF65-F5344CB8AC3E}">
        <p14:creationId xmlns:p14="http://schemas.microsoft.com/office/powerpoint/2010/main" val="61788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49B5F-9F94-441E-BEE5-629D48D77B60}"/>
              </a:ext>
            </a:extLst>
          </p:cNvPr>
          <p:cNvSpPr>
            <a:spLocks noGrp="1"/>
          </p:cNvSpPr>
          <p:nvPr>
            <p:ph type="title"/>
          </p:nvPr>
        </p:nvSpPr>
        <p:spPr/>
        <p:txBody>
          <a:bodyPr/>
          <a:lstStyle/>
          <a:p>
            <a:r>
              <a:rPr lang="de-DE" dirty="0"/>
              <a:t>zu 2) Konstruktions-Dimensionen von Erfolg</a:t>
            </a:r>
          </a:p>
        </p:txBody>
      </p:sp>
      <p:sp>
        <p:nvSpPr>
          <p:cNvPr id="3" name="Inhaltsplatzhalter 2">
            <a:extLst>
              <a:ext uri="{FF2B5EF4-FFF2-40B4-BE49-F238E27FC236}">
                <a16:creationId xmlns:a16="http://schemas.microsoft.com/office/drawing/2014/main" id="{4A43BD4B-94DD-4580-A6A1-8883FD96FE5D}"/>
              </a:ext>
            </a:extLst>
          </p:cNvPr>
          <p:cNvSpPr>
            <a:spLocks noGrp="1"/>
          </p:cNvSpPr>
          <p:nvPr>
            <p:ph idx="1"/>
          </p:nvPr>
        </p:nvSpPr>
        <p:spPr/>
        <p:txBody>
          <a:bodyPr/>
          <a:lstStyle/>
          <a:p>
            <a:r>
              <a:rPr lang="de-DE" dirty="0"/>
              <a:t>Dimension A: Wer fordert/behauptet/negiert Erfolg mit welchem Interesse bzw. Vorverständnis von Erfolg?</a:t>
            </a:r>
          </a:p>
          <a:p>
            <a:pPr marL="0" indent="0">
              <a:buNone/>
            </a:pPr>
            <a:r>
              <a:rPr lang="de-DE" dirty="0"/>
              <a:t>   </a:t>
            </a:r>
            <a:r>
              <a:rPr lang="de-DE" i="1" dirty="0"/>
              <a:t>Verschiedene Beobachter:- und </a:t>
            </a:r>
            <a:r>
              <a:rPr lang="de-DE" i="1" dirty="0" err="1"/>
              <a:t>Bewerter:innen</a:t>
            </a:r>
            <a:r>
              <a:rPr lang="de-DE" i="1" dirty="0"/>
              <a:t> der Jugendhilfe</a:t>
            </a:r>
          </a:p>
          <a:p>
            <a:r>
              <a:rPr lang="de-DE" dirty="0"/>
              <a:t>Dimension B: Erfolg in welcher Hinsicht?</a:t>
            </a:r>
          </a:p>
          <a:p>
            <a:pPr marL="0" indent="0">
              <a:buNone/>
            </a:pPr>
            <a:r>
              <a:rPr lang="de-DE" dirty="0"/>
              <a:t>   </a:t>
            </a:r>
            <a:r>
              <a:rPr lang="de-DE" i="1" dirty="0"/>
              <a:t>Verschiedene Inhalte/Kriterien/Indikatoren</a:t>
            </a:r>
          </a:p>
          <a:p>
            <a:r>
              <a:rPr lang="de-DE" dirty="0"/>
              <a:t>Dimension C: In welchem Umfang?</a:t>
            </a:r>
          </a:p>
          <a:p>
            <a:pPr marL="0" indent="0">
              <a:buNone/>
            </a:pPr>
            <a:r>
              <a:rPr lang="de-DE" dirty="0"/>
              <a:t>   </a:t>
            </a:r>
            <a:r>
              <a:rPr lang="de-DE" i="1" dirty="0"/>
              <a:t>Verschiedene Ausprägungsgrade</a:t>
            </a:r>
          </a:p>
          <a:p>
            <a:r>
              <a:rPr lang="de-DE" dirty="0"/>
              <a:t>Dimension D:  Zu welchem Zeitpunkt setzt die Erfolgsbewertung ein und wie viele Jahre soll der Erfolg anhalten?</a:t>
            </a:r>
          </a:p>
          <a:p>
            <a:pPr marL="0" indent="0">
              <a:buNone/>
            </a:pPr>
            <a:endParaRPr lang="de-DE" dirty="0"/>
          </a:p>
        </p:txBody>
      </p:sp>
    </p:spTree>
    <p:extLst>
      <p:ext uri="{BB962C8B-B14F-4D97-AF65-F5344CB8AC3E}">
        <p14:creationId xmlns:p14="http://schemas.microsoft.com/office/powerpoint/2010/main" val="23060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4F6FF-C06B-4F31-A709-E68C5A953058}"/>
              </a:ext>
            </a:extLst>
          </p:cNvPr>
          <p:cNvSpPr>
            <a:spLocks noGrp="1"/>
          </p:cNvSpPr>
          <p:nvPr>
            <p:ph type="title"/>
          </p:nvPr>
        </p:nvSpPr>
        <p:spPr>
          <a:xfrm>
            <a:off x="828675" y="152400"/>
            <a:ext cx="10525125" cy="1647825"/>
          </a:xfrm>
        </p:spPr>
        <p:txBody>
          <a:bodyPr>
            <a:normAutofit fontScale="90000"/>
          </a:bodyPr>
          <a:lstStyle/>
          <a:p>
            <a:r>
              <a:rPr lang="de-DE" sz="3200" dirty="0"/>
              <a:t>zu A und B) Sieben </a:t>
            </a:r>
            <a:r>
              <a:rPr lang="de-DE" sz="3200" b="1" dirty="0"/>
              <a:t>idealtypische Beschreibungen von </a:t>
            </a:r>
            <a:r>
              <a:rPr lang="de-DE" sz="3200" dirty="0"/>
              <a:t> unterschiedlichen Interessensgruppen und ihren unterschiedlichen inhaltlichen Kriterien</a:t>
            </a:r>
            <a:br>
              <a:rPr lang="de-DE" sz="3200" dirty="0"/>
            </a:br>
            <a:endParaRPr lang="de-DE" sz="3200" dirty="0"/>
          </a:p>
        </p:txBody>
      </p:sp>
      <p:sp>
        <p:nvSpPr>
          <p:cNvPr id="3" name="Inhaltsplatzhalter 2">
            <a:extLst>
              <a:ext uri="{FF2B5EF4-FFF2-40B4-BE49-F238E27FC236}">
                <a16:creationId xmlns:a16="http://schemas.microsoft.com/office/drawing/2014/main" id="{A1730F82-FF47-4533-BD04-0D12F28001E0}"/>
              </a:ext>
            </a:extLst>
          </p:cNvPr>
          <p:cNvSpPr>
            <a:spLocks noGrp="1"/>
          </p:cNvSpPr>
          <p:nvPr>
            <p:ph idx="1"/>
          </p:nvPr>
        </p:nvSpPr>
        <p:spPr>
          <a:xfrm>
            <a:off x="838200" y="1318591"/>
            <a:ext cx="10919791" cy="5387009"/>
          </a:xfrm>
        </p:spPr>
        <p:txBody>
          <a:bodyPr>
            <a:normAutofit/>
          </a:bodyPr>
          <a:lstStyle/>
          <a:p>
            <a:pPr marL="0" indent="0">
              <a:buNone/>
            </a:pPr>
            <a:r>
              <a:rPr lang="de-DE" b="1" dirty="0"/>
              <a:t>Gruppe 1: Gesellschaft, Politik, Finanzierende Behörden</a:t>
            </a:r>
          </a:p>
          <a:p>
            <a:pPr marL="0" indent="0">
              <a:buNone/>
            </a:pPr>
            <a:r>
              <a:rPr lang="de-DE" dirty="0"/>
              <a:t>Jugendhilfe ist eine Investition in die Zukunft der Gesellschaft.  Erfolg ist, wenn es gelingt, dass Kinder und Jugendliche in oder mit Hilfe der Erziehungshilfe einen Schulabschluss machen, einen Beruf erlernen, weitgehend ohne Kriminalitätsbelastung bleiben und später arbeiten und Steuern bezahlen.                                                                                                                                    </a:t>
            </a:r>
            <a:r>
              <a:rPr lang="de-DE" b="1" dirty="0"/>
              <a:t>Inhaltliche Fokussierung</a:t>
            </a:r>
            <a:r>
              <a:rPr lang="de-DE" dirty="0"/>
              <a:t>: Integration, funktionierendes Mitglied der Gesellschaft, Anpassung an zentrale Erwartungen                                                                                                    </a:t>
            </a:r>
            <a:r>
              <a:rPr lang="de-DE" b="1" dirty="0"/>
              <a:t>Zeitliche Dimension</a:t>
            </a:r>
            <a:r>
              <a:rPr lang="de-DE" dirty="0"/>
              <a:t>: später d.h. fernere Zukunft</a:t>
            </a:r>
          </a:p>
          <a:p>
            <a:pPr marL="0" indent="0">
              <a:buNone/>
            </a:pPr>
            <a:r>
              <a:rPr lang="de-DE" sz="2400" dirty="0"/>
              <a:t>Fragen: stellt auch Stabilisierung auf niedrigem Niveau (der unauffällige Sozialhilfeempfänger) einen Erfolg dar?                                                                                           Aber nur so lange er keine Kinder hat? Oder (in einer Kinder-armen Gesellschaft) auch dann?</a:t>
            </a:r>
          </a:p>
        </p:txBody>
      </p:sp>
    </p:spTree>
    <p:extLst>
      <p:ext uri="{BB962C8B-B14F-4D97-AF65-F5344CB8AC3E}">
        <p14:creationId xmlns:p14="http://schemas.microsoft.com/office/powerpoint/2010/main" val="24080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C4D9E-F1B6-44C6-B470-9A0930E71957}"/>
              </a:ext>
            </a:extLst>
          </p:cNvPr>
          <p:cNvSpPr>
            <a:spLocks noGrp="1"/>
          </p:cNvSpPr>
          <p:nvPr>
            <p:ph type="title"/>
          </p:nvPr>
        </p:nvSpPr>
        <p:spPr>
          <a:xfrm>
            <a:off x="268357" y="365125"/>
            <a:ext cx="11330608" cy="1325563"/>
          </a:xfrm>
        </p:spPr>
        <p:txBody>
          <a:bodyPr>
            <a:normAutofit/>
          </a:bodyPr>
          <a:lstStyle/>
          <a:p>
            <a:r>
              <a:rPr lang="de-DE" sz="3600" b="1" dirty="0"/>
              <a:t>Gruppe 2: </a:t>
            </a:r>
            <a:r>
              <a:rPr lang="de-DE" sz="3600" b="1" dirty="0" err="1"/>
              <a:t>Erzieher:innen</a:t>
            </a:r>
            <a:r>
              <a:rPr lang="de-DE" sz="3600" b="1" dirty="0"/>
              <a:t>, </a:t>
            </a:r>
            <a:r>
              <a:rPr lang="de-DE" sz="3600" b="1" dirty="0" err="1"/>
              <a:t>Sozialpädagog:innen</a:t>
            </a:r>
            <a:r>
              <a:rPr lang="de-DE" sz="3600" b="1" dirty="0"/>
              <a:t> </a:t>
            </a:r>
            <a:r>
              <a:rPr lang="de-DE" sz="3600" b="1" dirty="0" err="1"/>
              <a:t>Bereichsleiter:innen</a:t>
            </a:r>
            <a:r>
              <a:rPr lang="de-DE" sz="3600" b="1" dirty="0"/>
              <a:t> in den (stationären) Einrichtungen </a:t>
            </a:r>
          </a:p>
        </p:txBody>
      </p:sp>
      <p:sp>
        <p:nvSpPr>
          <p:cNvPr id="3" name="Inhaltsplatzhalter 2">
            <a:extLst>
              <a:ext uri="{FF2B5EF4-FFF2-40B4-BE49-F238E27FC236}">
                <a16:creationId xmlns:a16="http://schemas.microsoft.com/office/drawing/2014/main" id="{83905EF7-4F38-4313-9F2E-4B5234DAF028}"/>
              </a:ext>
            </a:extLst>
          </p:cNvPr>
          <p:cNvSpPr>
            <a:spLocks noGrp="1"/>
          </p:cNvSpPr>
          <p:nvPr>
            <p:ph idx="1"/>
          </p:nvPr>
        </p:nvSpPr>
        <p:spPr>
          <a:xfrm>
            <a:off x="268357" y="1580322"/>
            <a:ext cx="10515600" cy="4912553"/>
          </a:xfrm>
        </p:spPr>
        <p:txBody>
          <a:bodyPr>
            <a:normAutofit lnSpcReduction="10000"/>
          </a:bodyPr>
          <a:lstStyle/>
          <a:p>
            <a:pPr marL="0" indent="0">
              <a:buNone/>
            </a:pPr>
            <a:r>
              <a:rPr lang="de-DE" dirty="0"/>
              <a:t>Erfolg ist, wenn es uns im Team/mir gelingt, ein Kind so an und/mich zu binden, dass es zunehmend mehr auf mich/uns hört und im Rahmen der Gruppe an die Regeln hält bzw. Wiedergutmachungen leistet, wenn es Schaden angerichtet hat. Erfolg ist, wenn wir es schaffen, dass die Gruppe ein Schutzraum wird, in dem die Kinder vor Übergriffen sicher sind. Ein darüber hinausgehender Erfolg ist es, wenn sich das Kind Symptome/Verhaltensweisen abgewöhnen kann, die es mit anderen oder der Gesellschaft in Konflikt bringen.          </a:t>
            </a:r>
          </a:p>
          <a:p>
            <a:pPr marL="0" indent="0">
              <a:buNone/>
            </a:pPr>
            <a:r>
              <a:rPr lang="de-DE" dirty="0"/>
              <a:t>                                                                                                                            </a:t>
            </a:r>
            <a:r>
              <a:rPr lang="de-DE" b="1" dirty="0"/>
              <a:t>Inhaltliche Fokussierung:   </a:t>
            </a:r>
            <a:r>
              <a:rPr lang="de-DE" dirty="0"/>
              <a:t>Integration in die Gruppe/Hilfe, Regelkonformität, Sinnstiftung für den Pädagogen mit Blick auf Beziehung und Erfolg: „Mit dem haben wir etwas erreicht!“                                                                                               </a:t>
            </a:r>
            <a:r>
              <a:rPr lang="de-DE" b="1" dirty="0"/>
              <a:t>Zeitliche Orientierung: </a:t>
            </a:r>
            <a:r>
              <a:rPr lang="de-DE" dirty="0"/>
              <a:t>Gegenwart und nahe Zukunft</a:t>
            </a:r>
          </a:p>
          <a:p>
            <a:pPr marL="0" indent="0">
              <a:buNone/>
            </a:pPr>
            <a:endParaRPr lang="de-DE" dirty="0"/>
          </a:p>
        </p:txBody>
      </p:sp>
    </p:spTree>
    <p:extLst>
      <p:ext uri="{BB962C8B-B14F-4D97-AF65-F5344CB8AC3E}">
        <p14:creationId xmlns:p14="http://schemas.microsoft.com/office/powerpoint/2010/main" val="318806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2401</Words>
  <Application>Microsoft Office PowerPoint</Application>
  <PresentationFormat>Breitbild</PresentationFormat>
  <Paragraphs>96</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Calibri Light</vt:lpstr>
      <vt:lpstr>Office</vt:lpstr>
      <vt:lpstr>Erfolgsgeschichten?! – Woran machen wir und andere Erfolg und Gelingen von Erziehungshilfen fest? </vt:lpstr>
      <vt:lpstr>Gliederung</vt:lpstr>
      <vt:lpstr>Drei Fälle, die ihr Leben lang an den gleichen Symptomen herumlaboriert haben und die dahinter stehenden Probleme nie in den Griff bekommen haben</vt:lpstr>
      <vt:lpstr>PowerPoint-Präsentation</vt:lpstr>
      <vt:lpstr>PowerPoint-Präsentation</vt:lpstr>
      <vt:lpstr>Erfolge….so what?</vt:lpstr>
      <vt:lpstr>zu 2) Konstruktions-Dimensionen von Erfolg</vt:lpstr>
      <vt:lpstr>zu A und B) Sieben idealtypische Beschreibungen von  unterschiedlichen Interessensgruppen und ihren unterschiedlichen inhaltlichen Kriterien </vt:lpstr>
      <vt:lpstr>Gruppe 2: Erzieher:innen, Sozialpädagog:innen Bereichsleiter:innen in den (stationären) Einrichtungen </vt:lpstr>
      <vt:lpstr>Gruppe 3: Mitarbeiter:innen der Jugendämter</vt:lpstr>
      <vt:lpstr>Gruppe 4: Kinder und Jugendliche</vt:lpstr>
      <vt:lpstr>Gruppe 5: Eltern</vt:lpstr>
      <vt:lpstr>Gruppe 6: alle, die über ihr Aufgabenfeld und dessen eng gefasste Ziele hinaus denken</vt:lpstr>
      <vt:lpstr>Gruppe 6: über das Übliche hinaus</vt:lpstr>
      <vt:lpstr>Gruppe 7: Evaluator:innen/Wissenschaftler:innen</vt:lpstr>
      <vt:lpstr>Fazit</vt:lpstr>
      <vt:lpstr>zu 4: Zeitliche Dimension</vt:lpstr>
      <vt:lpstr>zu 5) Emotionale Dimension des Erfolgs</vt:lpstr>
      <vt:lpstr>Drei Fallskizzen: wenig Erfolg, aber schöne Momente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konstruieren wir Erfolg in der Jugendhilfe?</dc:title>
  <dc:creator>Schwabe Mathias</dc:creator>
  <cp:lastModifiedBy>Schwabe Mathias</cp:lastModifiedBy>
  <cp:revision>41</cp:revision>
  <dcterms:created xsi:type="dcterms:W3CDTF">2023-04-16T13:01:33Z</dcterms:created>
  <dcterms:modified xsi:type="dcterms:W3CDTF">2023-04-19T15:42:12Z</dcterms:modified>
</cp:coreProperties>
</file>