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314" r:id="rId2"/>
    <p:sldId id="315" r:id="rId3"/>
    <p:sldId id="272" r:id="rId4"/>
    <p:sldId id="295" r:id="rId5"/>
    <p:sldId id="275" r:id="rId6"/>
    <p:sldId id="296" r:id="rId7"/>
    <p:sldId id="300" r:id="rId8"/>
    <p:sldId id="271" r:id="rId9"/>
    <p:sldId id="273" r:id="rId10"/>
    <p:sldId id="293" r:id="rId11"/>
    <p:sldId id="317" r:id="rId12"/>
    <p:sldId id="318" r:id="rId13"/>
    <p:sldId id="316" r:id="rId14"/>
    <p:sldId id="303" r:id="rId15"/>
    <p:sldId id="304" r:id="rId16"/>
    <p:sldId id="306" r:id="rId17"/>
    <p:sldId id="305" r:id="rId18"/>
    <p:sldId id="311" r:id="rId19"/>
    <p:sldId id="307" r:id="rId20"/>
    <p:sldId id="308" r:id="rId21"/>
    <p:sldId id="309" r:id="rId22"/>
    <p:sldId id="313" r:id="rId2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3171"/>
    <p:restoredTop sz="86556"/>
  </p:normalViewPr>
  <p:slideViewPr>
    <p:cSldViewPr snapToGrid="0" snapToObjects="1">
      <p:cViewPr>
        <p:scale>
          <a:sx n="99" d="100"/>
          <a:sy n="99" d="100"/>
        </p:scale>
        <p:origin x="496" y="896"/>
      </p:cViewPr>
      <p:guideLst/>
    </p:cSldViewPr>
  </p:slideViewPr>
  <p:outlineViewPr>
    <p:cViewPr>
      <p:scale>
        <a:sx n="33" d="100"/>
        <a:sy n="33" d="100"/>
      </p:scale>
      <p:origin x="0" y="-18256"/>
    </p:cViewPr>
  </p:outlineViewPr>
  <p:notesTextViewPr>
    <p:cViewPr>
      <p:scale>
        <a:sx n="1" d="1"/>
        <a:sy n="1" d="1"/>
      </p:scale>
      <p:origin x="0" y="0"/>
    </p:cViewPr>
  </p:notesTextViewPr>
  <p:sorterViewPr>
    <p:cViewPr>
      <p:scale>
        <a:sx n="196" d="100"/>
        <a:sy n="19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BC1EB4-EDEB-DC4B-860B-1DB1EC944204}" type="doc">
      <dgm:prSet loTypeId="urn:microsoft.com/office/officeart/2005/8/layout/StepDownProcess" loCatId="" qsTypeId="urn:microsoft.com/office/officeart/2005/8/quickstyle/simple2" qsCatId="simple" csTypeId="urn:microsoft.com/office/officeart/2005/8/colors/colorful1" csCatId="colorful" phldr="1"/>
      <dgm:spPr/>
      <dgm:t>
        <a:bodyPr/>
        <a:lstStyle/>
        <a:p>
          <a:endParaRPr lang="de-AT"/>
        </a:p>
      </dgm:t>
    </dgm:pt>
    <dgm:pt modelId="{C51A72B8-4134-9C48-8733-6DD4F26567B7}">
      <dgm:prSet custT="1"/>
      <dgm:spPr/>
      <dgm:t>
        <a:bodyPr/>
        <a:lstStyle/>
        <a:p>
          <a:pPr rtl="0"/>
          <a:r>
            <a:rPr lang="de-DE" sz="2800" dirty="0" smtClean="0"/>
            <a:t>Individueller Zugang!</a:t>
          </a:r>
          <a:endParaRPr lang="de-DE" sz="2800" dirty="0"/>
        </a:p>
      </dgm:t>
    </dgm:pt>
    <dgm:pt modelId="{7A12B51E-C1A8-F949-B0C0-01B550468AA7}" type="parTrans" cxnId="{A098B6BE-9DBF-3A48-A481-ADCD2AC7C0CC}">
      <dgm:prSet/>
      <dgm:spPr/>
      <dgm:t>
        <a:bodyPr/>
        <a:lstStyle/>
        <a:p>
          <a:endParaRPr lang="de-AT"/>
        </a:p>
      </dgm:t>
    </dgm:pt>
    <dgm:pt modelId="{8FC58119-746D-884C-B6D7-B779E2247478}" type="sibTrans" cxnId="{A098B6BE-9DBF-3A48-A481-ADCD2AC7C0CC}">
      <dgm:prSet/>
      <dgm:spPr/>
      <dgm:t>
        <a:bodyPr/>
        <a:lstStyle/>
        <a:p>
          <a:endParaRPr lang="de-AT"/>
        </a:p>
      </dgm:t>
    </dgm:pt>
    <dgm:pt modelId="{6D58AEE5-CD6D-2F4E-8815-F77BAA13414D}">
      <dgm:prSet custT="1"/>
      <dgm:spPr/>
      <dgm:t>
        <a:bodyPr/>
        <a:lstStyle/>
        <a:p>
          <a:pPr rtl="0"/>
          <a:r>
            <a:rPr lang="de-DE" sz="2800" dirty="0" smtClean="0"/>
            <a:t>Sozial- und Beziehungskompetenz!</a:t>
          </a:r>
          <a:endParaRPr lang="de-DE" sz="1800" dirty="0"/>
        </a:p>
      </dgm:t>
    </dgm:pt>
    <dgm:pt modelId="{C914B3D6-C0AF-6945-AABC-6D56C9822C0F}" type="parTrans" cxnId="{577F8AAE-F246-A346-A101-51AC66E97429}">
      <dgm:prSet/>
      <dgm:spPr/>
      <dgm:t>
        <a:bodyPr/>
        <a:lstStyle/>
        <a:p>
          <a:endParaRPr lang="de-AT"/>
        </a:p>
      </dgm:t>
    </dgm:pt>
    <dgm:pt modelId="{5CE933D2-FAEE-544E-B2F9-3DF4001A52DF}" type="sibTrans" cxnId="{577F8AAE-F246-A346-A101-51AC66E97429}">
      <dgm:prSet/>
      <dgm:spPr/>
      <dgm:t>
        <a:bodyPr/>
        <a:lstStyle/>
        <a:p>
          <a:endParaRPr lang="de-AT"/>
        </a:p>
      </dgm:t>
    </dgm:pt>
    <dgm:pt modelId="{0F76FFE6-9B9A-754C-BF19-22BAD4F610DC}">
      <dgm:prSet custT="1"/>
      <dgm:spPr/>
      <dgm:t>
        <a:bodyPr/>
        <a:lstStyle/>
        <a:p>
          <a:pPr rtl="0"/>
          <a:r>
            <a:rPr lang="de-DE" sz="2800" dirty="0" smtClean="0"/>
            <a:t>Sozio-kulturelles Kontextwissen!</a:t>
          </a:r>
          <a:endParaRPr lang="de-DE" sz="2800" dirty="0"/>
        </a:p>
      </dgm:t>
    </dgm:pt>
    <dgm:pt modelId="{08790877-AF15-2A46-8945-8B5CB9B421CD}" type="parTrans" cxnId="{A9434EFC-B53E-3048-BEC3-133D33F4CBE1}">
      <dgm:prSet/>
      <dgm:spPr/>
      <dgm:t>
        <a:bodyPr/>
        <a:lstStyle/>
        <a:p>
          <a:endParaRPr lang="de-AT"/>
        </a:p>
      </dgm:t>
    </dgm:pt>
    <dgm:pt modelId="{7239FB9E-688A-8E40-AF5D-CF2E373275FE}" type="sibTrans" cxnId="{A9434EFC-B53E-3048-BEC3-133D33F4CBE1}">
      <dgm:prSet/>
      <dgm:spPr/>
      <dgm:t>
        <a:bodyPr/>
        <a:lstStyle/>
        <a:p>
          <a:endParaRPr lang="de-AT"/>
        </a:p>
      </dgm:t>
    </dgm:pt>
    <dgm:pt modelId="{B927D758-7B99-8C49-B797-FCCA4DF62D4C}" type="pres">
      <dgm:prSet presAssocID="{2FBC1EB4-EDEB-DC4B-860B-1DB1EC944204}" presName="rootnode" presStyleCnt="0">
        <dgm:presLayoutVars>
          <dgm:chMax/>
          <dgm:chPref/>
          <dgm:dir/>
          <dgm:animLvl val="lvl"/>
        </dgm:presLayoutVars>
      </dgm:prSet>
      <dgm:spPr/>
      <dgm:t>
        <a:bodyPr/>
        <a:lstStyle/>
        <a:p>
          <a:endParaRPr lang="de-AT"/>
        </a:p>
      </dgm:t>
    </dgm:pt>
    <dgm:pt modelId="{277CA710-DE00-E94C-B885-77985A5A6952}" type="pres">
      <dgm:prSet presAssocID="{C51A72B8-4134-9C48-8733-6DD4F26567B7}" presName="composite" presStyleCnt="0"/>
      <dgm:spPr/>
    </dgm:pt>
    <dgm:pt modelId="{75163A6C-5078-9E40-BA12-2694FF329CCE}" type="pres">
      <dgm:prSet presAssocID="{C51A72B8-4134-9C48-8733-6DD4F26567B7}" presName="bentUpArrow1" presStyleLbl="alignImgPlace1" presStyleIdx="0" presStyleCnt="2" custLinFactNeighborX="-25768" custLinFactNeighborY="3144"/>
      <dgm:spPr/>
    </dgm:pt>
    <dgm:pt modelId="{58B46B8A-8127-2444-8DCF-5BB7BC5D2D0F}" type="pres">
      <dgm:prSet presAssocID="{C51A72B8-4134-9C48-8733-6DD4F26567B7}" presName="ParentText" presStyleLbl="node1" presStyleIdx="0" presStyleCnt="3" custScaleX="184332">
        <dgm:presLayoutVars>
          <dgm:chMax val="1"/>
          <dgm:chPref val="1"/>
          <dgm:bulletEnabled val="1"/>
        </dgm:presLayoutVars>
      </dgm:prSet>
      <dgm:spPr/>
      <dgm:t>
        <a:bodyPr/>
        <a:lstStyle/>
        <a:p>
          <a:endParaRPr lang="de-AT"/>
        </a:p>
      </dgm:t>
    </dgm:pt>
    <dgm:pt modelId="{0C96647A-789F-B544-B000-FEF11446C1D4}" type="pres">
      <dgm:prSet presAssocID="{C51A72B8-4134-9C48-8733-6DD4F26567B7}" presName="ChildText" presStyleLbl="revTx" presStyleIdx="0" presStyleCnt="2">
        <dgm:presLayoutVars>
          <dgm:chMax val="0"/>
          <dgm:chPref val="0"/>
          <dgm:bulletEnabled val="1"/>
        </dgm:presLayoutVars>
      </dgm:prSet>
      <dgm:spPr/>
    </dgm:pt>
    <dgm:pt modelId="{6D9A8349-0C2F-A840-B407-7374615DD956}" type="pres">
      <dgm:prSet presAssocID="{8FC58119-746D-884C-B6D7-B779E2247478}" presName="sibTrans" presStyleCnt="0"/>
      <dgm:spPr/>
    </dgm:pt>
    <dgm:pt modelId="{680DB887-3B04-AD43-8C2F-E2C4ECDB7BE9}" type="pres">
      <dgm:prSet presAssocID="{6D58AEE5-CD6D-2F4E-8815-F77BAA13414D}" presName="composite" presStyleCnt="0"/>
      <dgm:spPr/>
    </dgm:pt>
    <dgm:pt modelId="{45C067FE-971F-7046-BFF5-5ECD9EC770A5}" type="pres">
      <dgm:prSet presAssocID="{6D58AEE5-CD6D-2F4E-8815-F77BAA13414D}" presName="bentUpArrow1" presStyleLbl="alignImgPlace1" presStyleIdx="1" presStyleCnt="2" custLinFactNeighborX="-30822" custLinFactNeighborY="-222"/>
      <dgm:spPr/>
    </dgm:pt>
    <dgm:pt modelId="{39425ADE-754A-8943-A0C3-485C84E49BEF}" type="pres">
      <dgm:prSet presAssocID="{6D58AEE5-CD6D-2F4E-8815-F77BAA13414D}" presName="ParentText" presStyleLbl="node1" presStyleIdx="1" presStyleCnt="3" custScaleX="186893">
        <dgm:presLayoutVars>
          <dgm:chMax val="1"/>
          <dgm:chPref val="1"/>
          <dgm:bulletEnabled val="1"/>
        </dgm:presLayoutVars>
      </dgm:prSet>
      <dgm:spPr/>
      <dgm:t>
        <a:bodyPr/>
        <a:lstStyle/>
        <a:p>
          <a:endParaRPr lang="de-AT"/>
        </a:p>
      </dgm:t>
    </dgm:pt>
    <dgm:pt modelId="{81FA7D81-1896-F940-8FB2-E94933EEB71D}" type="pres">
      <dgm:prSet presAssocID="{6D58AEE5-CD6D-2F4E-8815-F77BAA13414D}" presName="ChildText" presStyleLbl="revTx" presStyleIdx="1" presStyleCnt="2">
        <dgm:presLayoutVars>
          <dgm:chMax val="0"/>
          <dgm:chPref val="0"/>
          <dgm:bulletEnabled val="1"/>
        </dgm:presLayoutVars>
      </dgm:prSet>
      <dgm:spPr/>
    </dgm:pt>
    <dgm:pt modelId="{2D8F50AE-38F0-A949-AD22-14BEE98D5FD1}" type="pres">
      <dgm:prSet presAssocID="{5CE933D2-FAEE-544E-B2F9-3DF4001A52DF}" presName="sibTrans" presStyleCnt="0"/>
      <dgm:spPr/>
    </dgm:pt>
    <dgm:pt modelId="{0583D5BB-C37D-6246-8339-449F7F054098}" type="pres">
      <dgm:prSet presAssocID="{0F76FFE6-9B9A-754C-BF19-22BAD4F610DC}" presName="composite" presStyleCnt="0"/>
      <dgm:spPr/>
    </dgm:pt>
    <dgm:pt modelId="{F008AC37-666A-D342-BFBA-93F442DDF1B7}" type="pres">
      <dgm:prSet presAssocID="{0F76FFE6-9B9A-754C-BF19-22BAD4F610DC}" presName="ParentText" presStyleLbl="node1" presStyleIdx="2" presStyleCnt="3" custScaleX="190771">
        <dgm:presLayoutVars>
          <dgm:chMax val="1"/>
          <dgm:chPref val="1"/>
          <dgm:bulletEnabled val="1"/>
        </dgm:presLayoutVars>
      </dgm:prSet>
      <dgm:spPr/>
      <dgm:t>
        <a:bodyPr/>
        <a:lstStyle/>
        <a:p>
          <a:endParaRPr lang="de-AT"/>
        </a:p>
      </dgm:t>
    </dgm:pt>
  </dgm:ptLst>
  <dgm:cxnLst>
    <dgm:cxn modelId="{A9434EFC-B53E-3048-BEC3-133D33F4CBE1}" srcId="{2FBC1EB4-EDEB-DC4B-860B-1DB1EC944204}" destId="{0F76FFE6-9B9A-754C-BF19-22BAD4F610DC}" srcOrd="2" destOrd="0" parTransId="{08790877-AF15-2A46-8945-8B5CB9B421CD}" sibTransId="{7239FB9E-688A-8E40-AF5D-CF2E373275FE}"/>
    <dgm:cxn modelId="{577F8AAE-F246-A346-A101-51AC66E97429}" srcId="{2FBC1EB4-EDEB-DC4B-860B-1DB1EC944204}" destId="{6D58AEE5-CD6D-2F4E-8815-F77BAA13414D}" srcOrd="1" destOrd="0" parTransId="{C914B3D6-C0AF-6945-AABC-6D56C9822C0F}" sibTransId="{5CE933D2-FAEE-544E-B2F9-3DF4001A52DF}"/>
    <dgm:cxn modelId="{A098B6BE-9DBF-3A48-A481-ADCD2AC7C0CC}" srcId="{2FBC1EB4-EDEB-DC4B-860B-1DB1EC944204}" destId="{C51A72B8-4134-9C48-8733-6DD4F26567B7}" srcOrd="0" destOrd="0" parTransId="{7A12B51E-C1A8-F949-B0C0-01B550468AA7}" sibTransId="{8FC58119-746D-884C-B6D7-B779E2247478}"/>
    <dgm:cxn modelId="{DE352CA7-2795-D04C-BF34-9C566C3FBB75}" type="presOf" srcId="{2FBC1EB4-EDEB-DC4B-860B-1DB1EC944204}" destId="{B927D758-7B99-8C49-B797-FCCA4DF62D4C}" srcOrd="0" destOrd="0" presId="urn:microsoft.com/office/officeart/2005/8/layout/StepDownProcess"/>
    <dgm:cxn modelId="{6FC882F2-F5A3-844C-80F0-B1EC58ADA5F0}" type="presOf" srcId="{C51A72B8-4134-9C48-8733-6DD4F26567B7}" destId="{58B46B8A-8127-2444-8DCF-5BB7BC5D2D0F}" srcOrd="0" destOrd="0" presId="urn:microsoft.com/office/officeart/2005/8/layout/StepDownProcess"/>
    <dgm:cxn modelId="{446FA2FA-5543-474D-B3D8-3407D7A2DED0}" type="presOf" srcId="{0F76FFE6-9B9A-754C-BF19-22BAD4F610DC}" destId="{F008AC37-666A-D342-BFBA-93F442DDF1B7}" srcOrd="0" destOrd="0" presId="urn:microsoft.com/office/officeart/2005/8/layout/StepDownProcess"/>
    <dgm:cxn modelId="{098DE202-AEF9-244E-9F05-5AB891434704}" type="presOf" srcId="{6D58AEE5-CD6D-2F4E-8815-F77BAA13414D}" destId="{39425ADE-754A-8943-A0C3-485C84E49BEF}" srcOrd="0" destOrd="0" presId="urn:microsoft.com/office/officeart/2005/8/layout/StepDownProcess"/>
    <dgm:cxn modelId="{0E31DC2D-AA2D-A04E-81E8-070EEB79FFBE}" type="presParOf" srcId="{B927D758-7B99-8C49-B797-FCCA4DF62D4C}" destId="{277CA710-DE00-E94C-B885-77985A5A6952}" srcOrd="0" destOrd="0" presId="urn:microsoft.com/office/officeart/2005/8/layout/StepDownProcess"/>
    <dgm:cxn modelId="{1935F74A-36EF-F244-AFCC-FE9339A609BF}" type="presParOf" srcId="{277CA710-DE00-E94C-B885-77985A5A6952}" destId="{75163A6C-5078-9E40-BA12-2694FF329CCE}" srcOrd="0" destOrd="0" presId="urn:microsoft.com/office/officeart/2005/8/layout/StepDownProcess"/>
    <dgm:cxn modelId="{229A012F-E4F7-1F45-9F8A-AE17358DEFEB}" type="presParOf" srcId="{277CA710-DE00-E94C-B885-77985A5A6952}" destId="{58B46B8A-8127-2444-8DCF-5BB7BC5D2D0F}" srcOrd="1" destOrd="0" presId="urn:microsoft.com/office/officeart/2005/8/layout/StepDownProcess"/>
    <dgm:cxn modelId="{3A961DC2-F32A-0A48-A33B-2A5FD1ECF70F}" type="presParOf" srcId="{277CA710-DE00-E94C-B885-77985A5A6952}" destId="{0C96647A-789F-B544-B000-FEF11446C1D4}" srcOrd="2" destOrd="0" presId="urn:microsoft.com/office/officeart/2005/8/layout/StepDownProcess"/>
    <dgm:cxn modelId="{40688651-89D5-E442-B90F-3164EABA3D9A}" type="presParOf" srcId="{B927D758-7B99-8C49-B797-FCCA4DF62D4C}" destId="{6D9A8349-0C2F-A840-B407-7374615DD956}" srcOrd="1" destOrd="0" presId="urn:microsoft.com/office/officeart/2005/8/layout/StepDownProcess"/>
    <dgm:cxn modelId="{B28AC7DC-B575-AD46-AE21-C46082B64E31}" type="presParOf" srcId="{B927D758-7B99-8C49-B797-FCCA4DF62D4C}" destId="{680DB887-3B04-AD43-8C2F-E2C4ECDB7BE9}" srcOrd="2" destOrd="0" presId="urn:microsoft.com/office/officeart/2005/8/layout/StepDownProcess"/>
    <dgm:cxn modelId="{A825CDD9-38FF-AA4E-802D-45C18B48B1D6}" type="presParOf" srcId="{680DB887-3B04-AD43-8C2F-E2C4ECDB7BE9}" destId="{45C067FE-971F-7046-BFF5-5ECD9EC770A5}" srcOrd="0" destOrd="0" presId="urn:microsoft.com/office/officeart/2005/8/layout/StepDownProcess"/>
    <dgm:cxn modelId="{C0A551B9-708B-B342-875E-928EBD2E948D}" type="presParOf" srcId="{680DB887-3B04-AD43-8C2F-E2C4ECDB7BE9}" destId="{39425ADE-754A-8943-A0C3-485C84E49BEF}" srcOrd="1" destOrd="0" presId="urn:microsoft.com/office/officeart/2005/8/layout/StepDownProcess"/>
    <dgm:cxn modelId="{4602BD4D-E637-0643-B213-DA3CDAC940B9}" type="presParOf" srcId="{680DB887-3B04-AD43-8C2F-E2C4ECDB7BE9}" destId="{81FA7D81-1896-F940-8FB2-E94933EEB71D}" srcOrd="2" destOrd="0" presId="urn:microsoft.com/office/officeart/2005/8/layout/StepDownProcess"/>
    <dgm:cxn modelId="{1CD98538-5BAC-4645-BB81-4508F27BAB4E}" type="presParOf" srcId="{B927D758-7B99-8C49-B797-FCCA4DF62D4C}" destId="{2D8F50AE-38F0-A949-AD22-14BEE98D5FD1}" srcOrd="3" destOrd="0" presId="urn:microsoft.com/office/officeart/2005/8/layout/StepDownProcess"/>
    <dgm:cxn modelId="{71FDB439-A49A-5649-A81C-AC8978A276A1}" type="presParOf" srcId="{B927D758-7B99-8C49-B797-FCCA4DF62D4C}" destId="{0583D5BB-C37D-6246-8339-449F7F054098}" srcOrd="4" destOrd="0" presId="urn:microsoft.com/office/officeart/2005/8/layout/StepDownProcess"/>
    <dgm:cxn modelId="{7D442183-F1EC-8A49-BDD1-E68A73C8B8A8}" type="presParOf" srcId="{0583D5BB-C37D-6246-8339-449F7F054098}" destId="{F008AC37-666A-D342-BFBA-93F442DDF1B7}"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63A6C-5078-9E40-BA12-2694FF329CCE}">
      <dsp:nvSpPr>
        <dsp:cNvPr id="0" name=""/>
        <dsp:cNvSpPr/>
      </dsp:nvSpPr>
      <dsp:spPr>
        <a:xfrm rot="5400000">
          <a:off x="1304346" y="1427151"/>
          <a:ext cx="1228045" cy="1398086"/>
        </a:xfrm>
        <a:prstGeom prst="bentUpArrow">
          <a:avLst>
            <a:gd name="adj1" fmla="val 32840"/>
            <a:gd name="adj2" fmla="val 25000"/>
            <a:gd name="adj3" fmla="val 35780"/>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58B46B8A-8127-2444-8DCF-5BB7BC5D2D0F}">
      <dsp:nvSpPr>
        <dsp:cNvPr id="0" name=""/>
        <dsp:cNvSpPr/>
      </dsp:nvSpPr>
      <dsp:spPr>
        <a:xfrm>
          <a:off x="467547" y="27228"/>
          <a:ext cx="3810706" cy="1447047"/>
        </a:xfrm>
        <a:prstGeom prst="roundRect">
          <a:avLst>
            <a:gd name="adj" fmla="val 1667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de-DE" sz="2800" kern="1200" dirty="0" smtClean="0"/>
            <a:t>Individueller Zugang!</a:t>
          </a:r>
          <a:endParaRPr lang="de-DE" sz="2800" kern="1200" dirty="0"/>
        </a:p>
      </dsp:txBody>
      <dsp:txXfrm>
        <a:off x="538199" y="97880"/>
        <a:ext cx="3669402" cy="1305743"/>
      </dsp:txXfrm>
    </dsp:sp>
    <dsp:sp modelId="{0C96647A-789F-B544-B000-FEF11446C1D4}">
      <dsp:nvSpPr>
        <dsp:cNvPr id="0" name=""/>
        <dsp:cNvSpPr/>
      </dsp:nvSpPr>
      <dsp:spPr>
        <a:xfrm>
          <a:off x="3406554" y="165237"/>
          <a:ext cx="1503561" cy="1169567"/>
        </a:xfrm>
        <a:prstGeom prst="rect">
          <a:avLst/>
        </a:prstGeom>
        <a:noFill/>
        <a:ln>
          <a:noFill/>
        </a:ln>
        <a:effectLst/>
      </dsp:spPr>
      <dsp:style>
        <a:lnRef idx="0">
          <a:scrgbClr r="0" g="0" b="0"/>
        </a:lnRef>
        <a:fillRef idx="0">
          <a:scrgbClr r="0" g="0" b="0"/>
        </a:fillRef>
        <a:effectRef idx="0">
          <a:scrgbClr r="0" g="0" b="0"/>
        </a:effectRef>
        <a:fontRef idx="minor"/>
      </dsp:style>
    </dsp:sp>
    <dsp:sp modelId="{45C067FE-971F-7046-BFF5-5ECD9EC770A5}">
      <dsp:nvSpPr>
        <dsp:cNvPr id="0" name=""/>
        <dsp:cNvSpPr/>
      </dsp:nvSpPr>
      <dsp:spPr>
        <a:xfrm rot="5400000">
          <a:off x="3392592" y="3011327"/>
          <a:ext cx="1228045" cy="1398086"/>
        </a:xfrm>
        <a:prstGeom prst="bentUpArrow">
          <a:avLst>
            <a:gd name="adj1" fmla="val 32840"/>
            <a:gd name="adj2" fmla="val 25000"/>
            <a:gd name="adj3" fmla="val 35780"/>
          </a:avLst>
        </a:prstGeom>
        <a:solidFill>
          <a:schemeClr val="accent1">
            <a:tint val="50000"/>
            <a:hueOff val="-12059734"/>
            <a:satOff val="24125"/>
            <a:lumOff val="1022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39425ADE-754A-8943-A0C3-485C84E49BEF}">
      <dsp:nvSpPr>
        <dsp:cNvPr id="0" name=""/>
        <dsp:cNvSpPr/>
      </dsp:nvSpPr>
      <dsp:spPr>
        <a:xfrm>
          <a:off x="2599980" y="1652740"/>
          <a:ext cx="3863650" cy="1447047"/>
        </a:xfrm>
        <a:prstGeom prst="roundRect">
          <a:avLst>
            <a:gd name="adj" fmla="val 1667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de-DE" sz="2800" kern="1200" dirty="0" smtClean="0"/>
            <a:t>Sozial- und Beziehungskompetenz!</a:t>
          </a:r>
          <a:endParaRPr lang="de-DE" sz="1800" kern="1200" dirty="0"/>
        </a:p>
      </dsp:txBody>
      <dsp:txXfrm>
        <a:off x="2670632" y="1723392"/>
        <a:ext cx="3722346" cy="1305743"/>
      </dsp:txXfrm>
    </dsp:sp>
    <dsp:sp modelId="{81FA7D81-1896-F940-8FB2-E94933EEB71D}">
      <dsp:nvSpPr>
        <dsp:cNvPr id="0" name=""/>
        <dsp:cNvSpPr/>
      </dsp:nvSpPr>
      <dsp:spPr>
        <a:xfrm>
          <a:off x="5565459" y="1790749"/>
          <a:ext cx="1503561" cy="1169567"/>
        </a:xfrm>
        <a:prstGeom prst="rect">
          <a:avLst/>
        </a:prstGeom>
        <a:noFill/>
        <a:ln>
          <a:noFill/>
        </a:ln>
        <a:effectLst/>
      </dsp:spPr>
      <dsp:style>
        <a:lnRef idx="0">
          <a:scrgbClr r="0" g="0" b="0"/>
        </a:lnRef>
        <a:fillRef idx="0">
          <a:scrgbClr r="0" g="0" b="0"/>
        </a:fillRef>
        <a:effectRef idx="0">
          <a:scrgbClr r="0" g="0" b="0"/>
        </a:effectRef>
        <a:fontRef idx="minor"/>
      </dsp:style>
    </dsp:sp>
    <dsp:sp modelId="{F008AC37-666A-D342-BFBA-93F442DDF1B7}">
      <dsp:nvSpPr>
        <dsp:cNvPr id="0" name=""/>
        <dsp:cNvSpPr/>
      </dsp:nvSpPr>
      <dsp:spPr>
        <a:xfrm>
          <a:off x="4732413" y="3278251"/>
          <a:ext cx="3943820" cy="1447047"/>
        </a:xfrm>
        <a:prstGeom prst="roundRect">
          <a:avLst>
            <a:gd name="adj" fmla="val 1667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de-DE" sz="2800" kern="1200" dirty="0" smtClean="0"/>
            <a:t>Sozio-kulturelles Kontextwissen!</a:t>
          </a:r>
          <a:endParaRPr lang="de-DE" sz="2800" kern="1200" dirty="0"/>
        </a:p>
      </dsp:txBody>
      <dsp:txXfrm>
        <a:off x="4803065" y="3348903"/>
        <a:ext cx="3802516" cy="1305743"/>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95DF12B-8CE6-A643-BB26-CE0C019D32A6}" type="datetimeFigureOut">
              <a:rPr lang="de-AT" smtClean="0"/>
              <a:t>07.04.16</a:t>
            </a:fld>
            <a:endParaRPr lang="de-AT"/>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38375-0ACF-794D-9683-7689BA76EB48}" type="slidenum">
              <a:rPr lang="de-AT" smtClean="0"/>
              <a:t>‹Nr.›</a:t>
            </a:fld>
            <a:endParaRPr lang="de-AT"/>
          </a:p>
        </p:txBody>
      </p:sp>
    </p:spTree>
    <p:extLst>
      <p:ext uri="{BB962C8B-B14F-4D97-AF65-F5344CB8AC3E}">
        <p14:creationId xmlns:p14="http://schemas.microsoft.com/office/powerpoint/2010/main" val="1818406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855FB6-D299-9F4A-9EF4-6BD7DFB4BFBC}" type="datetimeFigureOut">
              <a:rPr lang="de-AT" smtClean="0"/>
              <a:t>07.04.16</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D183C8-4FBE-2A4B-8CAD-CD772B684360}" type="slidenum">
              <a:rPr lang="de-AT" smtClean="0"/>
              <a:t>‹Nr.›</a:t>
            </a:fld>
            <a:endParaRPr lang="de-AT"/>
          </a:p>
        </p:txBody>
      </p:sp>
    </p:spTree>
    <p:extLst>
      <p:ext uri="{BB962C8B-B14F-4D97-AF65-F5344CB8AC3E}">
        <p14:creationId xmlns:p14="http://schemas.microsoft.com/office/powerpoint/2010/main" val="1672206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26E4243F-1AAA-DF49-AD26-B1D235C34A0A}" type="slidenum">
              <a:rPr lang="de-DE" sz="1200"/>
              <a:pPr/>
              <a:t>1</a:t>
            </a:fld>
            <a:endParaRPr lang="de-DE" sz="1200"/>
          </a:p>
        </p:txBody>
      </p:sp>
      <p:sp>
        <p:nvSpPr>
          <p:cNvPr id="16387" name="Rectangle 2"/>
          <p:cNvSpPr>
            <a:spLocks noGrp="1" noRot="1" noChangeAspect="1" noChangeArrowheads="1"/>
          </p:cNvSpPr>
          <p:nvPr>
            <p:ph type="sldImg"/>
          </p:nvPr>
        </p:nvSpPr>
        <p:spPr>
          <a:xfrm>
            <a:off x="381000" y="685800"/>
            <a:ext cx="6096000" cy="3429000"/>
          </a:xfrm>
          <a:solidFill>
            <a:srgbClr val="FFFFFF"/>
          </a:solidFill>
          <a:ln/>
        </p:spPr>
      </p:sp>
      <p:sp>
        <p:nvSpPr>
          <p:cNvPr id="1638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de-AT">
              <a:latin typeface="Times" charset="0"/>
              <a:ea typeface="ＭＳ Ｐゴシック" charset="0"/>
              <a:cs typeface="ＭＳ Ｐゴシック" charset="0"/>
            </a:endParaRPr>
          </a:p>
        </p:txBody>
      </p:sp>
    </p:spTree>
    <p:extLst>
      <p:ext uri="{BB962C8B-B14F-4D97-AF65-F5344CB8AC3E}">
        <p14:creationId xmlns:p14="http://schemas.microsoft.com/office/powerpoint/2010/main" val="17952926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 typeface="Arial"/>
              <a:buChar char="•"/>
              <a:tabLst/>
              <a:defRPr/>
            </a:pPr>
            <a:r>
              <a:rPr lang="de-AT" sz="1200" dirty="0" smtClean="0"/>
              <a:t>Schulreformen laufen ins Leere, wenn nur über Strukturen gestritten wird. Entscheidend ist das Klima im Klassenzimmer. </a:t>
            </a:r>
          </a:p>
          <a:p>
            <a:pPr marL="171450" marR="0" indent="-171450" algn="l" defTabSz="914400" rtl="0" eaLnBrk="0" fontAlgn="base" latinLnBrk="0" hangingPunct="0">
              <a:lnSpc>
                <a:spcPct val="100000"/>
              </a:lnSpc>
              <a:spcBef>
                <a:spcPct val="30000"/>
              </a:spcBef>
              <a:spcAft>
                <a:spcPct val="0"/>
              </a:spcAft>
              <a:buClrTx/>
              <a:buSzTx/>
              <a:buFont typeface="Arial"/>
              <a:buChar char="•"/>
              <a:tabLst/>
              <a:defRPr/>
            </a:pPr>
            <a:r>
              <a:rPr lang="de-AT" sz="1200" dirty="0" smtClean="0"/>
              <a:t>Schüler lernen nur, wenn sie den Lehrer mögen.“</a:t>
            </a:r>
          </a:p>
          <a:p>
            <a:pPr marL="171450" marR="0" indent="-171450" algn="l" defTabSz="914400" rtl="0" eaLnBrk="0" fontAlgn="base" latinLnBrk="0" hangingPunct="0">
              <a:lnSpc>
                <a:spcPct val="100000"/>
              </a:lnSpc>
              <a:spcBef>
                <a:spcPct val="30000"/>
              </a:spcBef>
              <a:spcAft>
                <a:spcPct val="0"/>
              </a:spcAft>
              <a:buClrTx/>
              <a:buSzTx/>
              <a:buFont typeface="Arial"/>
              <a:buChar char="•"/>
              <a:tabLst/>
              <a:defRPr/>
            </a:pPr>
            <a:r>
              <a:rPr lang="de-AT" sz="1200" kern="1200" dirty="0" smtClean="0">
                <a:solidFill>
                  <a:schemeClr val="tx1"/>
                </a:solidFill>
                <a:latin typeface="Times" pitchFamily="-107" charset="0"/>
                <a:ea typeface="ＭＳ Ｐゴシック" pitchFamily="-65" charset="-128"/>
                <a:cs typeface="ＭＳ Ｐゴシック" pitchFamily="-65" charset="-128"/>
              </a:rPr>
              <a:t>Nur wenn die Politik intensiv versucht, für diesen Beruf die Besten zu gewinnen und zu fördern, jene Männer und Frauen von Format,</a:t>
            </a:r>
          </a:p>
          <a:p>
            <a:pPr marL="171450" marR="0" indent="-171450" algn="l" defTabSz="914400" rtl="0" eaLnBrk="0" fontAlgn="base" latinLnBrk="0" hangingPunct="0">
              <a:lnSpc>
                <a:spcPct val="100000"/>
              </a:lnSpc>
              <a:spcBef>
                <a:spcPct val="30000"/>
              </a:spcBef>
              <a:spcAft>
                <a:spcPct val="0"/>
              </a:spcAft>
              <a:buClrTx/>
              <a:buSzTx/>
              <a:buFont typeface="Arial"/>
              <a:buChar char="•"/>
              <a:tabLst/>
              <a:defRPr/>
            </a:pPr>
            <a:endParaRPr lang="de-AT" sz="1200" kern="1200" dirty="0" smtClean="0">
              <a:solidFill>
                <a:schemeClr val="tx1"/>
              </a:solidFill>
              <a:latin typeface="Times" pitchFamily="-107" charset="0"/>
              <a:ea typeface="ＭＳ Ｐゴシック" pitchFamily="-65" charset="-128"/>
              <a:cs typeface="ＭＳ Ｐゴシック" pitchFamily="-65" charset="-128"/>
            </a:endParaRPr>
          </a:p>
          <a:p>
            <a:pPr marL="171450" marR="0" indent="-171450" algn="l" defTabSz="914400" rtl="0" eaLnBrk="0" fontAlgn="base" latinLnBrk="0" hangingPunct="0">
              <a:lnSpc>
                <a:spcPct val="100000"/>
              </a:lnSpc>
              <a:spcBef>
                <a:spcPct val="30000"/>
              </a:spcBef>
              <a:spcAft>
                <a:spcPct val="0"/>
              </a:spcAft>
              <a:buClrTx/>
              <a:buSzTx/>
              <a:buFont typeface="Arial"/>
              <a:buChar char="•"/>
              <a:tabLst/>
              <a:defRPr/>
            </a:pPr>
            <a:r>
              <a:rPr lang="de-AT" sz="1200" dirty="0" smtClean="0"/>
              <a:t>Lehrerzimmer als die einzige Parallelgesellschaft, die Klasse hingegen, die gesellschaftliche Realität!</a:t>
            </a:r>
          </a:p>
          <a:p>
            <a:pPr marL="171450" marR="0" indent="-171450" algn="l" defTabSz="914400" rtl="0" eaLnBrk="0" fontAlgn="base" latinLnBrk="0" hangingPunct="0">
              <a:lnSpc>
                <a:spcPct val="100000"/>
              </a:lnSpc>
              <a:spcBef>
                <a:spcPct val="30000"/>
              </a:spcBef>
              <a:spcAft>
                <a:spcPct val="0"/>
              </a:spcAft>
              <a:buClrTx/>
              <a:buSzTx/>
              <a:buFont typeface="Arial"/>
              <a:buChar char="•"/>
              <a:tabLst/>
              <a:defRPr/>
            </a:pPr>
            <a:endParaRPr lang="de-AT" sz="1200" dirty="0" smtClean="0"/>
          </a:p>
          <a:p>
            <a:pPr marL="171450" indent="-171450">
              <a:buFont typeface="Arial"/>
              <a:buChar char="•"/>
            </a:pPr>
            <a:endParaRPr lang="de-AT" sz="1200" dirty="0" smtClean="0"/>
          </a:p>
        </p:txBody>
      </p:sp>
      <p:sp>
        <p:nvSpPr>
          <p:cNvPr id="4" name="Foliennummernplatzhalter 3"/>
          <p:cNvSpPr>
            <a:spLocks noGrp="1"/>
          </p:cNvSpPr>
          <p:nvPr>
            <p:ph type="sldNum" sz="quarter" idx="10"/>
          </p:nvPr>
        </p:nvSpPr>
        <p:spPr/>
        <p:txBody>
          <a:bodyPr/>
          <a:lstStyle/>
          <a:p>
            <a:fld id="{931369B5-2E4C-AE4E-855D-8C23CCBE7981}" type="slidenum">
              <a:rPr lang="de-DE" smtClean="0"/>
              <a:pPr/>
              <a:t>19</a:t>
            </a:fld>
            <a:endParaRPr lang="de-DE"/>
          </a:p>
        </p:txBody>
      </p:sp>
    </p:spTree>
    <p:extLst>
      <p:ext uri="{BB962C8B-B14F-4D97-AF65-F5344CB8AC3E}">
        <p14:creationId xmlns:p14="http://schemas.microsoft.com/office/powerpoint/2010/main" val="93362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lvl="1" indent="-342900">
              <a:buSzTx/>
            </a:pPr>
            <a:r>
              <a:rPr lang="de-AT" sz="2400" dirty="0" smtClean="0"/>
              <a:t>Reproduktion der Selbstähnlichkeit der Systeme </a:t>
            </a:r>
          </a:p>
          <a:p>
            <a:pPr marL="342900" lvl="1" indent="-342900">
              <a:buSzTx/>
            </a:pPr>
            <a:r>
              <a:rPr lang="de-AT" sz="2400" dirty="0" smtClean="0"/>
              <a:t>Unterschied vom Schauen und Sehen!</a:t>
            </a:r>
          </a:p>
          <a:p>
            <a:pPr marL="342900" marR="0" lvl="1" indent="-342900" algn="l" defTabSz="914400" rtl="0" eaLnBrk="0" fontAlgn="base" latinLnBrk="0" hangingPunct="0">
              <a:lnSpc>
                <a:spcPct val="100000"/>
              </a:lnSpc>
              <a:spcBef>
                <a:spcPct val="30000"/>
              </a:spcBef>
              <a:spcAft>
                <a:spcPct val="0"/>
              </a:spcAft>
              <a:buClrTx/>
              <a:buSzTx/>
              <a:buFontTx/>
              <a:buNone/>
              <a:tabLst/>
              <a:defRPr/>
            </a:pPr>
            <a:r>
              <a:rPr lang="de-AT" sz="2400" dirty="0" smtClean="0"/>
              <a:t>Ignoranz, De-Thematisierung und negative Bewertung von Unterschieden</a:t>
            </a:r>
          </a:p>
          <a:p>
            <a:pPr marL="342900" lvl="1" indent="-342900">
              <a:buSzTx/>
            </a:pPr>
            <a:endParaRPr lang="de-DE" sz="2400" dirty="0" smtClean="0">
              <a:solidFill>
                <a:srgbClr val="404040"/>
              </a:solidFill>
              <a:ea typeface="ＭＳ Ｐゴシック" pitchFamily="30" charset="-128"/>
              <a:cs typeface="ＭＳ Ｐゴシック" pitchFamily="30" charset="-128"/>
            </a:endParaRPr>
          </a:p>
          <a:p>
            <a:endParaRPr lang="de-AT" dirty="0"/>
          </a:p>
        </p:txBody>
      </p:sp>
      <p:sp>
        <p:nvSpPr>
          <p:cNvPr id="4" name="Foliennummernplatzhalter 3"/>
          <p:cNvSpPr>
            <a:spLocks noGrp="1"/>
          </p:cNvSpPr>
          <p:nvPr>
            <p:ph type="sldNum" sz="quarter" idx="10"/>
          </p:nvPr>
        </p:nvSpPr>
        <p:spPr/>
        <p:txBody>
          <a:bodyPr/>
          <a:lstStyle/>
          <a:p>
            <a:fld id="{931369B5-2E4C-AE4E-855D-8C23CCBE7981}" type="slidenum">
              <a:rPr lang="de-DE" smtClean="0"/>
              <a:pPr/>
              <a:t>20</a:t>
            </a:fld>
            <a:endParaRPr lang="de-DE"/>
          </a:p>
        </p:txBody>
      </p:sp>
    </p:spTree>
    <p:extLst>
      <p:ext uri="{BB962C8B-B14F-4D97-AF65-F5344CB8AC3E}">
        <p14:creationId xmlns:p14="http://schemas.microsoft.com/office/powerpoint/2010/main" val="7408634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931369B5-2E4C-AE4E-855D-8C23CCBE7981}" type="slidenum">
              <a:rPr lang="de-DE" smtClean="0"/>
              <a:pPr/>
              <a:t>22</a:t>
            </a:fld>
            <a:endParaRPr lang="de-DE"/>
          </a:p>
        </p:txBody>
      </p:sp>
    </p:spTree>
    <p:extLst>
      <p:ext uri="{BB962C8B-B14F-4D97-AF65-F5344CB8AC3E}">
        <p14:creationId xmlns:p14="http://schemas.microsoft.com/office/powerpoint/2010/main" val="375719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effectLst/>
                <a:latin typeface="+mn-lt"/>
                <a:ea typeface="+mn-ea"/>
                <a:cs typeface="+mn-cs"/>
              </a:rPr>
              <a:t>Laut der jüngsten Zahlen sind 70 Prozent der Asylwerber zwischen 16 und 46 Jahre alt, aber auch sehr viele Kinder kommen mit nach Österreich: Knapp 25 Prozent sind jünger als 16 Jahre. Ältere Menschen sind wenige unter den Flüchtlingen: Nur fünf Prozent sind älter als 46 Jahre. Von den Menschen, die bisher einen Asylantrag in Österreich gestellt haben, sind 76 Prozent männlich und 24 Prozent weiblich.</a:t>
            </a:r>
            <a:endParaRPr lang="de-AT"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AT"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AT" dirty="0" smtClean="0"/>
              <a:t>Bildung: Mit Stichtag 7. Jänner 2016 waren 9.750 Flüchtlingskinder in Schulen, davon 8.450 an Pflichtschulen (Auskunft</a:t>
            </a:r>
            <a:r>
              <a:rPr lang="de-AT" baseline="0" dirty="0" smtClean="0"/>
              <a:t> Terezija </a:t>
            </a:r>
            <a:r>
              <a:rPr lang="de-AT" baseline="0" dirty="0" err="1" smtClean="0"/>
              <a:t>Stoisits</a:t>
            </a:r>
            <a:r>
              <a:rPr lang="de-AT" baseline="0" dirty="0" smtClean="0"/>
              <a:t> Flüchtlingskinderbeauftragte)</a:t>
            </a:r>
          </a:p>
          <a:p>
            <a:endParaRPr lang="de-AT" dirty="0"/>
          </a:p>
        </p:txBody>
      </p:sp>
      <p:sp>
        <p:nvSpPr>
          <p:cNvPr id="4" name="Foliennummernplatzhalter 3"/>
          <p:cNvSpPr>
            <a:spLocks noGrp="1"/>
          </p:cNvSpPr>
          <p:nvPr>
            <p:ph type="sldNum" sz="quarter" idx="10"/>
          </p:nvPr>
        </p:nvSpPr>
        <p:spPr/>
        <p:txBody>
          <a:bodyPr/>
          <a:lstStyle/>
          <a:p>
            <a:fld id="{EED183C8-4FBE-2A4B-8CAD-CD772B684360}" type="slidenum">
              <a:rPr lang="de-AT" smtClean="0"/>
              <a:t>5</a:t>
            </a:fld>
            <a:endParaRPr lang="de-AT"/>
          </a:p>
        </p:txBody>
      </p:sp>
    </p:spTree>
    <p:extLst>
      <p:ext uri="{BB962C8B-B14F-4D97-AF65-F5344CB8AC3E}">
        <p14:creationId xmlns:p14="http://schemas.microsoft.com/office/powerpoint/2010/main" val="2127875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EED183C8-4FBE-2A4B-8CAD-CD772B684360}" type="slidenum">
              <a:rPr lang="de-AT" smtClean="0"/>
              <a:t>8</a:t>
            </a:fld>
            <a:endParaRPr lang="de-AT"/>
          </a:p>
        </p:txBody>
      </p:sp>
    </p:spTree>
    <p:extLst>
      <p:ext uri="{BB962C8B-B14F-4D97-AF65-F5344CB8AC3E}">
        <p14:creationId xmlns:p14="http://schemas.microsoft.com/office/powerpoint/2010/main" val="782942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800" dirty="0" smtClean="0"/>
              <a:t> </a:t>
            </a:r>
          </a:p>
          <a:p>
            <a:pPr marL="0" marR="0" lvl="1" indent="0" algn="l" defTabSz="914400" rtl="0" eaLnBrk="1" fontAlgn="auto" latinLnBrk="0" hangingPunct="1">
              <a:lnSpc>
                <a:spcPct val="100000"/>
              </a:lnSpc>
              <a:spcBef>
                <a:spcPts val="0"/>
              </a:spcBef>
              <a:spcAft>
                <a:spcPts val="0"/>
              </a:spcAft>
              <a:buClrTx/>
              <a:buSzTx/>
              <a:buFontTx/>
              <a:buNone/>
              <a:tabLst/>
              <a:defRPr/>
            </a:pPr>
            <a:endParaRPr lang="de-AT" sz="1400" dirty="0" smtClean="0"/>
          </a:p>
          <a:p>
            <a:pPr marL="171450" indent="-171450">
              <a:buFontTx/>
              <a:buChar char="-"/>
            </a:pPr>
            <a:r>
              <a:rPr lang="de-DE" sz="1200" kern="1200" dirty="0" smtClean="0">
                <a:solidFill>
                  <a:schemeClr val="tx1"/>
                </a:solidFill>
                <a:effectLst/>
                <a:latin typeface="+mn-lt"/>
                <a:ea typeface="+mn-ea"/>
                <a:cs typeface="+mn-cs"/>
              </a:rPr>
              <a:t>Erst wenn die </a:t>
            </a:r>
            <a:r>
              <a:rPr lang="de-DE" sz="1200" kern="1200" dirty="0" err="1" smtClean="0">
                <a:solidFill>
                  <a:schemeClr val="tx1"/>
                </a:solidFill>
                <a:effectLst/>
                <a:latin typeface="+mn-lt"/>
                <a:ea typeface="+mn-ea"/>
                <a:cs typeface="+mn-cs"/>
              </a:rPr>
              <a:t>Aussengrenze</a:t>
            </a:r>
            <a:r>
              <a:rPr lang="de-DE" sz="1200" kern="1200" dirty="0" smtClean="0">
                <a:solidFill>
                  <a:schemeClr val="tx1"/>
                </a:solidFill>
                <a:effectLst/>
                <a:latin typeface="+mn-lt"/>
                <a:ea typeface="+mn-ea"/>
                <a:cs typeface="+mn-cs"/>
              </a:rPr>
              <a:t> gesichert ist, kann über die Verteilung und europäische Kontinente gesprochen werden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de-DE" sz="1200" dirty="0" smtClean="0"/>
              <a:t>Lieber aus den Lagern die Verteilung vornehmen als es passiv den Schleppern zu überlassen</a:t>
            </a:r>
          </a:p>
          <a:p>
            <a:pPr marL="171450" indent="-171450">
              <a:buFontTx/>
              <a:buChar char="-"/>
            </a:pPr>
            <a:endParaRPr lang="de-DE"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 Bundesländer und Gemeinden die über Schrumpfung sich beklagen, sind auch die die sagen, das sie ihre </a:t>
            </a:r>
            <a:r>
              <a:rPr lang="de-DE" sz="1200" kern="1200" dirty="0" err="1" smtClean="0">
                <a:solidFill>
                  <a:schemeClr val="tx1"/>
                </a:solidFill>
                <a:effectLst/>
                <a:latin typeface="+mn-lt"/>
                <a:ea typeface="+mn-ea"/>
                <a:cs typeface="+mn-cs"/>
              </a:rPr>
              <a:t>Kapatzitätgenze</a:t>
            </a:r>
            <a:r>
              <a:rPr lang="de-DE" sz="1200" kern="1200" dirty="0" smtClean="0">
                <a:solidFill>
                  <a:schemeClr val="tx1"/>
                </a:solidFill>
                <a:effectLst/>
                <a:latin typeface="+mn-lt"/>
                <a:ea typeface="+mn-ea"/>
                <a:cs typeface="+mn-cs"/>
              </a:rPr>
              <a:t> erreicht sei </a:t>
            </a:r>
          </a:p>
          <a:p>
            <a:r>
              <a:rPr lang="de-DE" sz="1200" kern="1200" dirty="0" err="1" smtClean="0">
                <a:solidFill>
                  <a:schemeClr val="tx1"/>
                </a:solidFill>
                <a:effectLst/>
                <a:latin typeface="+mn-lt"/>
                <a:ea typeface="+mn-ea"/>
                <a:cs typeface="+mn-cs"/>
              </a:rPr>
              <a:t>Killan</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Kleinschmitt</a:t>
            </a:r>
            <a:r>
              <a:rPr lang="de-DE" sz="1200" kern="1200" dirty="0" smtClean="0">
                <a:solidFill>
                  <a:schemeClr val="tx1"/>
                </a:solidFill>
                <a:effectLst/>
                <a:latin typeface="+mn-lt"/>
                <a:ea typeface="+mn-ea"/>
                <a:cs typeface="+mn-cs"/>
              </a:rPr>
              <a:t> </a:t>
            </a:r>
          </a:p>
          <a:p>
            <a:endParaRPr lang="de-AT" dirty="0"/>
          </a:p>
        </p:txBody>
      </p:sp>
      <p:sp>
        <p:nvSpPr>
          <p:cNvPr id="4" name="Foliennummernplatzhalter 3"/>
          <p:cNvSpPr>
            <a:spLocks noGrp="1"/>
          </p:cNvSpPr>
          <p:nvPr>
            <p:ph type="sldNum" sz="quarter" idx="10"/>
          </p:nvPr>
        </p:nvSpPr>
        <p:spPr/>
        <p:txBody>
          <a:bodyPr/>
          <a:lstStyle/>
          <a:p>
            <a:fld id="{EED183C8-4FBE-2A4B-8CAD-CD772B684360}" type="slidenum">
              <a:rPr lang="de-AT" smtClean="0"/>
              <a:t>9</a:t>
            </a:fld>
            <a:endParaRPr lang="de-AT"/>
          </a:p>
        </p:txBody>
      </p:sp>
    </p:spTree>
    <p:extLst>
      <p:ext uri="{BB962C8B-B14F-4D97-AF65-F5344CB8AC3E}">
        <p14:creationId xmlns:p14="http://schemas.microsoft.com/office/powerpoint/2010/main" val="1491213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de-AT" dirty="0" smtClean="0"/>
              <a:t>&gt;</a:t>
            </a:r>
            <a:r>
              <a:rPr lang="de-AT" dirty="0" err="1" smtClean="0"/>
              <a:t>vorteile</a:t>
            </a:r>
            <a:r>
              <a:rPr lang="de-AT" dirty="0" smtClean="0"/>
              <a:t> für Schulen, Kindergärten etc.</a:t>
            </a:r>
          </a:p>
          <a:p>
            <a:endParaRPr lang="de-AT" dirty="0"/>
          </a:p>
        </p:txBody>
      </p:sp>
      <p:sp>
        <p:nvSpPr>
          <p:cNvPr id="4" name="Foliennummernplatzhalter 3"/>
          <p:cNvSpPr>
            <a:spLocks noGrp="1"/>
          </p:cNvSpPr>
          <p:nvPr>
            <p:ph type="sldNum" sz="quarter" idx="10"/>
          </p:nvPr>
        </p:nvSpPr>
        <p:spPr/>
        <p:txBody>
          <a:bodyPr/>
          <a:lstStyle/>
          <a:p>
            <a:fld id="{EED183C8-4FBE-2A4B-8CAD-CD772B684360}" type="slidenum">
              <a:rPr lang="de-AT" smtClean="0"/>
              <a:t>10</a:t>
            </a:fld>
            <a:endParaRPr lang="de-AT"/>
          </a:p>
        </p:txBody>
      </p:sp>
    </p:spTree>
    <p:extLst>
      <p:ext uri="{BB962C8B-B14F-4D97-AF65-F5344CB8AC3E}">
        <p14:creationId xmlns:p14="http://schemas.microsoft.com/office/powerpoint/2010/main" val="1519941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6265BE8-FDB8-C64D-91B3-BACC32E77153}" type="slidenum">
              <a:rPr lang="de-DE"/>
              <a:pPr>
                <a:defRPr/>
              </a:pPr>
              <a:t>12</a:t>
            </a:fld>
            <a:endParaRPr lang="de-DE"/>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lnSpc>
                <a:spcPct val="90000"/>
              </a:lnSpc>
            </a:pPr>
            <a:r>
              <a:rPr lang="de-DE" smtClean="0">
                <a:latin typeface="Times" pitchFamily="-109" charset="0"/>
                <a:ea typeface="ＭＳ Ｐゴシック" pitchFamily="-109" charset="-128"/>
                <a:cs typeface="ＭＳ Ｐゴシック" pitchFamily="-109" charset="-128"/>
              </a:rPr>
              <a:t>Abstrakter Begriff zum grössten Teil auf ein vorkogniver emotionaler Prozess...</a:t>
            </a:r>
          </a:p>
          <a:p>
            <a:pPr eaLnBrk="1" hangingPunct="1">
              <a:lnSpc>
                <a:spcPct val="90000"/>
              </a:lnSpc>
            </a:pPr>
            <a:r>
              <a:rPr lang="de-DE" smtClean="0">
                <a:latin typeface="Times" pitchFamily="-109" charset="0"/>
                <a:ea typeface="ＭＳ Ｐゴシック" pitchFamily="-109" charset="-128"/>
                <a:cs typeface="ＭＳ Ｐゴシック" pitchFamily="-109" charset="-128"/>
              </a:rPr>
              <a:t>-Schwerpunkt Stukurelle Integration, weil es die zentrale Grösse ist.</a:t>
            </a:r>
          </a:p>
          <a:p>
            <a:pPr eaLnBrk="1" hangingPunct="1">
              <a:lnSpc>
                <a:spcPct val="90000"/>
              </a:lnSpc>
            </a:pPr>
            <a:r>
              <a:rPr lang="de-DE" smtClean="0">
                <a:latin typeface="Times" pitchFamily="-109" charset="0"/>
                <a:ea typeface="ＭＳ Ｐゴシック" pitchFamily="-109" charset="-128"/>
                <a:cs typeface="ＭＳ Ｐゴシック" pitchFamily="-109" charset="-128"/>
              </a:rPr>
              <a:t>-zu lange zu Kultur und Soziallastig diskutiert</a:t>
            </a:r>
          </a:p>
          <a:p>
            <a:pPr eaLnBrk="1" hangingPunct="1">
              <a:lnSpc>
                <a:spcPct val="90000"/>
              </a:lnSpc>
            </a:pPr>
            <a:r>
              <a:rPr lang="de-DE" smtClean="0">
                <a:latin typeface="Times" pitchFamily="-109" charset="0"/>
                <a:ea typeface="ＭＳ Ｐゴシック" pitchFamily="-109" charset="-128"/>
                <a:cs typeface="ＭＳ Ｐゴシック" pitchFamily="-109" charset="-128"/>
              </a:rPr>
              <a:t>-Desintegration kann gilt für alle Bsp. Arbeitsmarkt</a:t>
            </a:r>
          </a:p>
          <a:p>
            <a:pPr eaLnBrk="1" hangingPunct="1">
              <a:lnSpc>
                <a:spcPct val="90000"/>
              </a:lnSpc>
            </a:pPr>
            <a:endParaRPr lang="de-DE" smtClean="0">
              <a:latin typeface="Times" pitchFamily="-109" charset="0"/>
              <a:ea typeface="ＭＳ Ｐゴシック" pitchFamily="-109" charset="-128"/>
              <a:cs typeface="ＭＳ Ｐゴシック" pitchFamily="-109" charset="-128"/>
            </a:endParaRPr>
          </a:p>
          <a:p>
            <a:pPr eaLnBrk="1" hangingPunct="1">
              <a:lnSpc>
                <a:spcPct val="90000"/>
              </a:lnSpc>
            </a:pPr>
            <a:r>
              <a:rPr lang="de-DE" smtClean="0">
                <a:latin typeface="Times" pitchFamily="-109" charset="0"/>
                <a:ea typeface="ＭＳ Ｐゴシック" pitchFamily="-109" charset="-128"/>
                <a:cs typeface="ＭＳ Ｐゴシック" pitchFamily="-109" charset="-128"/>
              </a:rPr>
              <a:t>Kultur</a:t>
            </a:r>
          </a:p>
          <a:p>
            <a:pPr eaLnBrk="1" hangingPunct="1">
              <a:lnSpc>
                <a:spcPct val="80000"/>
              </a:lnSpc>
            </a:pPr>
            <a:r>
              <a:rPr lang="de-DE" b="1" smtClean="0">
                <a:solidFill>
                  <a:schemeClr val="hlink"/>
                </a:solidFill>
                <a:latin typeface="Times" pitchFamily="-109" charset="0"/>
                <a:ea typeface="ＭＳ Ｐゴシック" pitchFamily="-109" charset="-128"/>
                <a:cs typeface="ＭＳ Ｐゴシック" pitchFamily="-109" charset="-128"/>
              </a:rPr>
              <a:t>Zum Begriff der Toleranz</a:t>
            </a:r>
            <a:endParaRPr lang="de-DE" b="1" smtClean="0">
              <a:latin typeface="Times" pitchFamily="-109" charset="0"/>
              <a:ea typeface="ＭＳ Ｐゴシック" pitchFamily="-109" charset="-128"/>
              <a:cs typeface="ＭＳ Ｐゴシック" pitchFamily="-109" charset="-128"/>
            </a:endParaRPr>
          </a:p>
          <a:p>
            <a:pPr lvl="1" eaLnBrk="1" hangingPunct="1">
              <a:lnSpc>
                <a:spcPct val="80000"/>
              </a:lnSpc>
            </a:pPr>
            <a:r>
              <a:rPr lang="de-DE" b="1" smtClean="0">
                <a:latin typeface="Times" pitchFamily="-109" charset="0"/>
              </a:rPr>
              <a:t>Toleranz durch Indifferenz/Toleranz oder Toleranzgrade?	 </a:t>
            </a:r>
          </a:p>
          <a:p>
            <a:pPr lvl="1" eaLnBrk="1" hangingPunct="1">
              <a:lnSpc>
                <a:spcPct val="80000"/>
              </a:lnSpc>
            </a:pPr>
            <a:r>
              <a:rPr lang="de-DE" b="1" smtClean="0">
                <a:latin typeface="Times" pitchFamily="-109" charset="0"/>
              </a:rPr>
              <a:t>Universalisierender Relativismus/Relativierender Universalismus</a:t>
            </a:r>
          </a:p>
          <a:p>
            <a:pPr lvl="1" eaLnBrk="1" hangingPunct="1">
              <a:lnSpc>
                <a:spcPct val="80000"/>
              </a:lnSpc>
            </a:pPr>
            <a:r>
              <a:rPr lang="de-DE" smtClean="0">
                <a:latin typeface="Arial" pitchFamily="-109" charset="0"/>
              </a:rPr>
              <a:t>Nach heutiger Auffassung (z.B. Esser, </a:t>
            </a:r>
            <a:r>
              <a:rPr lang="de-DE" b="1" smtClean="0">
                <a:latin typeface="Arial" pitchFamily="-109" charset="0"/>
              </a:rPr>
              <a:t>Heckmann</a:t>
            </a:r>
            <a:r>
              <a:rPr lang="de-DE" smtClean="0">
                <a:latin typeface="Arial" pitchFamily="-109" charset="0"/>
              </a:rPr>
              <a:t>) vollzieht sich die </a:t>
            </a:r>
            <a:r>
              <a:rPr lang="de-DE" b="1" smtClean="0">
                <a:latin typeface="Arial" pitchFamily="-109" charset="0"/>
              </a:rPr>
              <a:t>Integration</a:t>
            </a:r>
            <a:r>
              <a:rPr lang="de-DE" smtClean="0">
                <a:latin typeface="Arial" pitchFamily="-109" charset="0"/>
              </a:rPr>
              <a:t> von Migranten auf vier verschiedenen Ebenen:</a:t>
            </a:r>
            <a:r>
              <a:rPr lang="de-DE" b="1" i="1" smtClean="0">
                <a:latin typeface="Arial" pitchFamily="-109" charset="0"/>
              </a:rPr>
              <a:t>Strukturelle</a:t>
            </a:r>
            <a:r>
              <a:rPr lang="de-DE" i="1" smtClean="0">
                <a:latin typeface="Arial" pitchFamily="-109" charset="0"/>
              </a:rPr>
              <a:t> </a:t>
            </a:r>
            <a:r>
              <a:rPr lang="de-DE" b="1" i="1" smtClean="0">
                <a:latin typeface="Arial" pitchFamily="-109" charset="0"/>
              </a:rPr>
              <a:t>Integration</a:t>
            </a:r>
            <a:r>
              <a:rPr lang="de-DE" i="1" smtClean="0">
                <a:latin typeface="Arial" pitchFamily="-109" charset="0"/>
              </a:rPr>
              <a:t>:</a:t>
            </a:r>
            <a:r>
              <a:rPr lang="de-DE" smtClean="0">
                <a:latin typeface="Arial" pitchFamily="-109" charset="0"/>
              </a:rPr>
              <a:t> Zun</a:t>
            </a:r>
            <a:r>
              <a:rPr lang="de-DE" smtClean="0">
                <a:latin typeface="Arial" pitchFamily="-109" charset="0"/>
                <a:ea typeface="ヒラギノ角ゴ Pro W3" pitchFamily="-109" charset="-128"/>
                <a:cs typeface="ヒラギノ角ゴ Pro W3" pitchFamily="-109" charset="-128"/>
              </a:rPr>
              <a:t>劃</a:t>
            </a:r>
            <a:r>
              <a:rPr lang="de-DE" altLang="ja-JP" smtClean="0">
                <a:latin typeface="Arial" pitchFamily="-109" charset="0"/>
              </a:rPr>
              <a:t>hst beinhaltet </a:t>
            </a:r>
            <a:r>
              <a:rPr lang="de-DE" altLang="ja-JP" b="1" smtClean="0">
                <a:latin typeface="Arial" pitchFamily="-109" charset="0"/>
              </a:rPr>
              <a:t>Integration</a:t>
            </a:r>
            <a:r>
              <a:rPr lang="de-DE" altLang="ja-JP" smtClean="0">
                <a:latin typeface="Arial" pitchFamily="-109" charset="0"/>
              </a:rPr>
              <a:t> den Erwerb eines Mitgliedsstatus in den Kerninstitutionen der Aufnahmegesellschaft, wie Wirtschaftsleben und Arbeitsmarkt, Bildungs- und Qualifikationssysteme, Wohnungsmarkt und politische Gemeinschaft. Die Migranten werden damit in die Sozialstruktur der Aufnahmegesellschaft integriert.</a:t>
            </a:r>
            <a:r>
              <a:rPr lang="de-DE" altLang="ja-JP" i="1" smtClean="0">
                <a:latin typeface="Arial" pitchFamily="-109" charset="0"/>
              </a:rPr>
              <a:t>Kulturelle </a:t>
            </a:r>
            <a:r>
              <a:rPr lang="de-DE" altLang="ja-JP" b="1" i="1" smtClean="0">
                <a:latin typeface="Arial" pitchFamily="-109" charset="0"/>
              </a:rPr>
              <a:t>Integration</a:t>
            </a:r>
            <a:r>
              <a:rPr lang="de-DE" altLang="ja-JP" i="1" smtClean="0">
                <a:latin typeface="Arial" pitchFamily="-109" charset="0"/>
              </a:rPr>
              <a:t>:</a:t>
            </a:r>
            <a:r>
              <a:rPr lang="de-DE" altLang="ja-JP" smtClean="0">
                <a:latin typeface="Arial" pitchFamily="-109" charset="0"/>
              </a:rPr>
              <a:t> Sie schlie</a:t>
            </a:r>
            <a:r>
              <a:rPr lang="de-DE" smtClean="0">
                <a:latin typeface="Arial" pitchFamily="-109" charset="0"/>
                <a:ea typeface="ヒラギノ角ゴ Pro W3" pitchFamily="-109" charset="-128"/>
                <a:cs typeface="ヒラギノ角ゴ Pro W3" pitchFamily="-109" charset="-128"/>
              </a:rPr>
              <a:t>ｧ</a:t>
            </a:r>
            <a:r>
              <a:rPr lang="de-DE" altLang="ja-JP" smtClean="0">
                <a:latin typeface="Arial" pitchFamily="-109" charset="0"/>
              </a:rPr>
              <a:t>t die Verinnerlichung von Werten, Normen und Einstellungen ein. In Bezug auf kulturelle F</a:t>
            </a:r>
            <a:r>
              <a:rPr lang="de-DE" smtClean="0">
                <a:latin typeface="Arial" pitchFamily="-109" charset="0"/>
                <a:ea typeface="ヒラギノ角ゴ Pro W3" pitchFamily="-109" charset="-128"/>
                <a:cs typeface="ヒラギノ角ゴ Pro W3" pitchFamily="-109" charset="-128"/>
              </a:rPr>
              <a:t>撹</a:t>
            </a:r>
            <a:r>
              <a:rPr lang="de-DE" altLang="ja-JP" smtClean="0">
                <a:latin typeface="Arial" pitchFamily="-109" charset="0"/>
              </a:rPr>
              <a:t>igkeiten im Integrationsprozess kommt dem Spracherwerb eine herausragende Bedeutung zu. Auch die Mediennutzung ist dabei von Belang. Besonders im Rahmen dieses Integrationsprozesses findet auch auf Seiten der Aufnahmegesellschaft eine kulturelle Anpassung und Ver</a:t>
            </a:r>
            <a:r>
              <a:rPr lang="de-DE" smtClean="0">
                <a:latin typeface="Arial" pitchFamily="-109" charset="0"/>
                <a:ea typeface="ヒラギノ角ゴ Pro W3" pitchFamily="-109" charset="-128"/>
                <a:cs typeface="ヒラギノ角ゴ Pro W3" pitchFamily="-109" charset="-128"/>
              </a:rPr>
              <a:t>穫</a:t>
            </a:r>
            <a:r>
              <a:rPr lang="de-DE" altLang="ja-JP" smtClean="0">
                <a:latin typeface="Arial" pitchFamily="-109" charset="0"/>
              </a:rPr>
              <a:t>derung statt (z.B. Essgewohnheiten).</a:t>
            </a:r>
            <a:r>
              <a:rPr lang="de-DE" altLang="ja-JP" i="1" smtClean="0">
                <a:latin typeface="Arial" pitchFamily="-109" charset="0"/>
              </a:rPr>
              <a:t>Soziale </a:t>
            </a:r>
            <a:r>
              <a:rPr lang="de-DE" altLang="ja-JP" b="1" i="1" smtClean="0">
                <a:latin typeface="Arial" pitchFamily="-109" charset="0"/>
              </a:rPr>
              <a:t>Integration</a:t>
            </a:r>
            <a:r>
              <a:rPr lang="de-DE" altLang="ja-JP" i="1" smtClean="0">
                <a:latin typeface="Arial" pitchFamily="-109" charset="0"/>
              </a:rPr>
              <a:t>:</a:t>
            </a:r>
            <a:r>
              <a:rPr lang="de-DE" altLang="ja-JP" smtClean="0">
                <a:latin typeface="Arial" pitchFamily="-109" charset="0"/>
              </a:rPr>
              <a:t> Der Integrationsprozess bezieht sich hier auf die sozialen Kontakte und Gruppenmitgliedschaften des Individuums (z.B. Freundschaften, Vereinsmitgliedschaften). Die Frage ist, ob diese Kontakte und Gruppenmitgliedschaften prim</a:t>
            </a:r>
            <a:r>
              <a:rPr lang="de-DE" smtClean="0">
                <a:latin typeface="Arial" pitchFamily="-109" charset="0"/>
                <a:ea typeface="ヒラギノ角ゴ Pro W3" pitchFamily="-109" charset="-128"/>
                <a:cs typeface="ヒラギノ角ゴ Pro W3" pitchFamily="-109" charset="-128"/>
              </a:rPr>
              <a:t>較</a:t>
            </a:r>
            <a:r>
              <a:rPr lang="de-DE" altLang="ja-JP" smtClean="0">
                <a:latin typeface="Arial" pitchFamily="-109" charset="0"/>
              </a:rPr>
              <a:t> innerhalb einer ethnischen Gruppe bestehen, oder ob sie interethnischen Charakters sind. Hohe Eheschlie</a:t>
            </a:r>
            <a:r>
              <a:rPr lang="de-DE" smtClean="0">
                <a:latin typeface="Arial" pitchFamily="-109" charset="0"/>
                <a:ea typeface="ヒラギノ角ゴ Pro W3" pitchFamily="-109" charset="-128"/>
                <a:cs typeface="ヒラギノ角ゴ Pro W3" pitchFamily="-109" charset="-128"/>
              </a:rPr>
              <a:t>ｧ</a:t>
            </a:r>
            <a:r>
              <a:rPr lang="de-DE" altLang="ja-JP" smtClean="0">
                <a:latin typeface="Arial" pitchFamily="-109" charset="0"/>
              </a:rPr>
              <a:t>ungszahlen zwischen Deutschen ohne Migrationshintergrund und Zuwanderern deuten beispielsweise auf ein hohes Ma</a:t>
            </a:r>
            <a:r>
              <a:rPr lang="de-DE" smtClean="0">
                <a:latin typeface="Arial" pitchFamily="-109" charset="0"/>
                <a:ea typeface="ヒラギノ角ゴ Pro W3" pitchFamily="-109" charset="-128"/>
                <a:cs typeface="ヒラギノ角ゴ Pro W3" pitchFamily="-109" charset="-128"/>
              </a:rPr>
              <a:t>ｧ</a:t>
            </a:r>
            <a:r>
              <a:rPr lang="de-DE" altLang="ja-JP" smtClean="0">
                <a:latin typeface="Arial" pitchFamily="-109" charset="0"/>
              </a:rPr>
              <a:t> an sozialer </a:t>
            </a:r>
            <a:r>
              <a:rPr lang="de-DE" altLang="ja-JP" b="1" smtClean="0">
                <a:latin typeface="Arial" pitchFamily="-109" charset="0"/>
              </a:rPr>
              <a:t>Integration</a:t>
            </a:r>
            <a:r>
              <a:rPr lang="de-DE" altLang="ja-JP" smtClean="0">
                <a:latin typeface="Arial" pitchFamily="-109" charset="0"/>
              </a:rPr>
              <a:t> hin.</a:t>
            </a:r>
            <a:r>
              <a:rPr lang="de-DE" altLang="ja-JP" i="1" smtClean="0">
                <a:latin typeface="Arial" pitchFamily="-109" charset="0"/>
              </a:rPr>
              <a:t>Identifikatorische </a:t>
            </a:r>
            <a:r>
              <a:rPr lang="de-DE" altLang="ja-JP" b="1" i="1" smtClean="0">
                <a:latin typeface="Arial" pitchFamily="-109" charset="0"/>
              </a:rPr>
              <a:t>Integration</a:t>
            </a:r>
            <a:r>
              <a:rPr lang="de-DE" altLang="ja-JP" i="1" smtClean="0">
                <a:latin typeface="Arial" pitchFamily="-109" charset="0"/>
              </a:rPr>
              <a:t>:</a:t>
            </a:r>
            <a:r>
              <a:rPr lang="de-DE" altLang="ja-JP" smtClean="0">
                <a:latin typeface="Arial" pitchFamily="-109" charset="0"/>
              </a:rPr>
              <a:t> Sie schlie</a:t>
            </a:r>
            <a:r>
              <a:rPr lang="de-DE" smtClean="0">
                <a:latin typeface="Arial" pitchFamily="-109" charset="0"/>
                <a:ea typeface="ヒラギノ角ゴ Pro W3" pitchFamily="-109" charset="-128"/>
                <a:cs typeface="ヒラギノ角ゴ Pro W3" pitchFamily="-109" charset="-128"/>
              </a:rPr>
              <a:t>ｧ</a:t>
            </a:r>
            <a:r>
              <a:rPr lang="de-DE" altLang="ja-JP" smtClean="0">
                <a:latin typeface="Arial" pitchFamily="-109" charset="0"/>
              </a:rPr>
              <a:t>t die subjektiven Gef</a:t>
            </a:r>
            <a:r>
              <a:rPr lang="de-DE" smtClean="0">
                <a:latin typeface="Arial" pitchFamily="-109" charset="0"/>
                <a:ea typeface="ヒラギノ角ゴ Pro W3" pitchFamily="-109" charset="-128"/>
                <a:cs typeface="ヒラギノ角ゴ Pro W3" pitchFamily="-109" charset="-128"/>
              </a:rPr>
              <a:t>殄</a:t>
            </a:r>
            <a:r>
              <a:rPr lang="de-DE" altLang="ja-JP" smtClean="0">
                <a:latin typeface="Arial" pitchFamily="-109" charset="0"/>
              </a:rPr>
              <a:t>le der Zugeh</a:t>
            </a:r>
            <a:r>
              <a:rPr lang="de-DE" smtClean="0">
                <a:latin typeface="Arial" pitchFamily="-109" charset="0"/>
                <a:ea typeface="ヒラギノ角ゴ Pro W3" pitchFamily="-109" charset="-128"/>
                <a:cs typeface="ヒラギノ角ゴ Pro W3" pitchFamily="-109" charset="-128"/>
              </a:rPr>
              <a:t>嗷</a:t>
            </a:r>
            <a:r>
              <a:rPr lang="de-DE" altLang="ja-JP" smtClean="0">
                <a:latin typeface="Arial" pitchFamily="-109" charset="0"/>
              </a:rPr>
              <a:t>igkeit einer Person zu einer ethnischen, nationalen oder auch lokalen Gemeinschaft ein. Diese lassen sich auch in Begriffen wie "Heimat", "Einstellung zum Herkunftsland der Eltern" und "Einstellung zur deutschen Gesellschaft" ausdr</a:t>
            </a:r>
            <a:r>
              <a:rPr lang="de-DE" smtClean="0">
                <a:latin typeface="Arial" pitchFamily="-109" charset="0"/>
                <a:ea typeface="ヒラギノ角ゴ Pro W3" pitchFamily="-109" charset="-128"/>
                <a:cs typeface="ヒラギノ角ゴ Pro W3" pitchFamily="-109" charset="-128"/>
              </a:rPr>
              <a:t>歡</a:t>
            </a:r>
            <a:r>
              <a:rPr lang="de-DE" altLang="ja-JP" smtClean="0">
                <a:latin typeface="Arial" pitchFamily="-109" charset="0"/>
              </a:rPr>
              <a:t>ken. Die Identit</a:t>
            </a:r>
            <a:r>
              <a:rPr lang="de-DE" smtClean="0">
                <a:latin typeface="Arial" pitchFamily="-109" charset="0"/>
                <a:ea typeface="ヒラギノ角ゴ Pro W3" pitchFamily="-109" charset="-128"/>
                <a:cs typeface="ヒラギノ角ゴ Pro W3" pitchFamily="-109" charset="-128"/>
              </a:rPr>
              <a:t>閣</a:t>
            </a:r>
            <a:r>
              <a:rPr lang="de-DE" altLang="ja-JP" smtClean="0">
                <a:latin typeface="Arial" pitchFamily="-109" charset="0"/>
              </a:rPr>
              <a:t> zeigt sich u.a. in der Haltung zur Einb</a:t>
            </a:r>
            <a:r>
              <a:rPr lang="de-DE" smtClean="0">
                <a:latin typeface="Arial" pitchFamily="-109" charset="0"/>
                <a:ea typeface="ヒラギノ角ゴ Pro W3" pitchFamily="-109" charset="-128"/>
                <a:cs typeface="ヒラギノ角ゴ Pro W3" pitchFamily="-109" charset="-128"/>
              </a:rPr>
              <a:t>殲</a:t>
            </a:r>
            <a:r>
              <a:rPr lang="de-DE" altLang="ja-JP" smtClean="0">
                <a:latin typeface="Arial" pitchFamily="-109" charset="0"/>
              </a:rPr>
              <a:t>gerung.</a:t>
            </a:r>
            <a:endParaRPr lang="de-DE" smtClean="0">
              <a:latin typeface="Arial" pitchFamily="-109" charset="0"/>
            </a:endParaRPr>
          </a:p>
        </p:txBody>
      </p:sp>
    </p:spTree>
    <p:extLst>
      <p:ext uri="{BB962C8B-B14F-4D97-AF65-F5344CB8AC3E}">
        <p14:creationId xmlns:p14="http://schemas.microsoft.com/office/powerpoint/2010/main" val="1667551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746FA61-B41D-9343-AD52-C10F8354594A}" type="slidenum">
              <a:rPr lang="de-DE"/>
              <a:pPr/>
              <a:t>14</a:t>
            </a:fld>
            <a:endParaRPr lang="de-DE"/>
          </a:p>
        </p:txBody>
      </p:sp>
      <p:sp>
        <p:nvSpPr>
          <p:cNvPr id="38915" name="Rectangle 2"/>
          <p:cNvSpPr>
            <a:spLocks noGrp="1" noRot="1" noChangeAspect="1" noChangeArrowheads="1"/>
          </p:cNvSpPr>
          <p:nvPr>
            <p:ph type="sldImg"/>
          </p:nvPr>
        </p:nvSpPr>
        <p:spPr>
          <a:xfrm>
            <a:off x="381000" y="685800"/>
            <a:ext cx="6096000" cy="3429000"/>
          </a:xfrm>
          <a:solidFill>
            <a:srgbClr val="FFFFFF"/>
          </a:solidFill>
          <a:ln/>
        </p:spPr>
      </p:sp>
      <p:sp>
        <p:nvSpPr>
          <p:cNvPr id="3891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atin typeface="Times" pitchFamily="-112" charset="0"/>
            </a:endParaRPr>
          </a:p>
        </p:txBody>
      </p:sp>
    </p:spTree>
    <p:extLst>
      <p:ext uri="{BB962C8B-B14F-4D97-AF65-F5344CB8AC3E}">
        <p14:creationId xmlns:p14="http://schemas.microsoft.com/office/powerpoint/2010/main" val="724695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1A783E4-5E60-E44C-9025-2EBA614AA352}" type="slidenum">
              <a:rPr lang="de-DE">
                <a:latin typeface="Arial" pitchFamily="30" charset="0"/>
                <a:ea typeface="ＭＳ Ｐゴシック" pitchFamily="30" charset="-128"/>
                <a:cs typeface="ＭＳ Ｐゴシック" pitchFamily="30" charset="-128"/>
              </a:rPr>
              <a:pPr/>
              <a:t>15</a:t>
            </a:fld>
            <a:endParaRPr lang="de-DE">
              <a:latin typeface="Arial" pitchFamily="30" charset="0"/>
              <a:ea typeface="ＭＳ Ｐゴシック" pitchFamily="30" charset="-128"/>
              <a:cs typeface="ＭＳ Ｐゴシック" pitchFamily="30" charset="-128"/>
            </a:endParaRPr>
          </a:p>
        </p:txBody>
      </p:sp>
      <p:sp>
        <p:nvSpPr>
          <p:cNvPr id="31747" name="Rectangle 2"/>
          <p:cNvSpPr>
            <a:spLocks noGrp="1" noRot="1" noChangeAspect="1" noChangeArrowheads="1"/>
          </p:cNvSpPr>
          <p:nvPr>
            <p:ph type="sldImg"/>
          </p:nvPr>
        </p:nvSpPr>
        <p:spPr bwMode="auto">
          <a:xfrm>
            <a:off x="381000" y="685800"/>
            <a:ext cx="6096000" cy="3429000"/>
          </a:xfrm>
          <a:solidFill>
            <a:srgbClr val="FFFFFF"/>
          </a:solidFill>
          <a:ln>
            <a:solidFill>
              <a:srgbClr val="000000"/>
            </a:solidFill>
            <a:miter lim="800000"/>
            <a:headEnd/>
            <a:tailEnd/>
          </a:ln>
        </p:spPr>
      </p:sp>
      <p:sp>
        <p:nvSpPr>
          <p:cNvPr id="31748"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n-GB" dirty="0">
              <a:ea typeface="ＭＳ Ｐゴシック" pitchFamily="30" charset="-128"/>
              <a:cs typeface="ＭＳ Ｐゴシック" pitchFamily="30" charset="-128"/>
            </a:endParaRPr>
          </a:p>
        </p:txBody>
      </p:sp>
    </p:spTree>
    <p:extLst>
      <p:ext uri="{BB962C8B-B14F-4D97-AF65-F5344CB8AC3E}">
        <p14:creationId xmlns:p14="http://schemas.microsoft.com/office/powerpoint/2010/main" val="840982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931369B5-2E4C-AE4E-855D-8C23CCBE7981}" type="slidenum">
              <a:rPr lang="de-DE" smtClean="0"/>
              <a:pPr/>
              <a:t>18</a:t>
            </a:fld>
            <a:endParaRPr lang="de-DE"/>
          </a:p>
        </p:txBody>
      </p:sp>
    </p:spTree>
    <p:extLst>
      <p:ext uri="{BB962C8B-B14F-4D97-AF65-F5344CB8AC3E}">
        <p14:creationId xmlns:p14="http://schemas.microsoft.com/office/powerpoint/2010/main" val="177823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Mastertitelformat bearbeiten</a:t>
            </a:r>
            <a:endParaRPr lang="de-AT"/>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Master-Untertitelformat bearbeiten</a:t>
            </a:r>
            <a:endParaRPr lang="de-AT"/>
          </a:p>
        </p:txBody>
      </p:sp>
      <p:sp>
        <p:nvSpPr>
          <p:cNvPr id="4" name="Datumsplatzhalter 3"/>
          <p:cNvSpPr>
            <a:spLocks noGrp="1"/>
          </p:cNvSpPr>
          <p:nvPr>
            <p:ph type="dt" sz="half" idx="10"/>
          </p:nvPr>
        </p:nvSpPr>
        <p:spPr/>
        <p:txBody>
          <a:bodyPr/>
          <a:lstStyle/>
          <a:p>
            <a:fld id="{72791126-8747-0A4B-82D0-A30D1E0FF459}" type="datetimeFigureOut">
              <a:rPr lang="de-AT" smtClean="0"/>
              <a:t>07.04.16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E0DD39A-98AB-8142-9607-DF87890E008F}" type="slidenum">
              <a:rPr lang="de-AT" smtClean="0"/>
              <a:t>‹Nr.›</a:t>
            </a:fld>
            <a:endParaRPr lang="de-AT"/>
          </a:p>
        </p:txBody>
      </p:sp>
    </p:spTree>
    <p:extLst>
      <p:ext uri="{BB962C8B-B14F-4D97-AF65-F5344CB8AC3E}">
        <p14:creationId xmlns:p14="http://schemas.microsoft.com/office/powerpoint/2010/main" val="816789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AT"/>
          </a:p>
        </p:txBody>
      </p:sp>
      <p:sp>
        <p:nvSpPr>
          <p:cNvPr id="3" name="Platzhalter für vertikalen Text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72791126-8747-0A4B-82D0-A30D1E0FF459}" type="datetimeFigureOut">
              <a:rPr lang="de-AT" smtClean="0"/>
              <a:t>07.04.16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E0DD39A-98AB-8142-9607-DF87890E008F}" type="slidenum">
              <a:rPr lang="de-AT" smtClean="0"/>
              <a:t>‹Nr.›</a:t>
            </a:fld>
            <a:endParaRPr lang="de-AT"/>
          </a:p>
        </p:txBody>
      </p:sp>
    </p:spTree>
    <p:extLst>
      <p:ext uri="{BB962C8B-B14F-4D97-AF65-F5344CB8AC3E}">
        <p14:creationId xmlns:p14="http://schemas.microsoft.com/office/powerpoint/2010/main" val="1018273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Mastertitelformat bearbeiten</a:t>
            </a:r>
            <a:endParaRPr lang="de-AT"/>
          </a:p>
        </p:txBody>
      </p:sp>
      <p:sp>
        <p:nvSpPr>
          <p:cNvPr id="3" name="Platzhalter für vertikalen Text 2"/>
          <p:cNvSpPr>
            <a:spLocks noGrp="1"/>
          </p:cNvSpPr>
          <p:nvPr>
            <p:ph type="body" orient="vert" idx="1"/>
          </p:nvPr>
        </p:nvSpPr>
        <p:spPr>
          <a:xfrm>
            <a:off x="838200" y="365125"/>
            <a:ext cx="7734300" cy="5811838"/>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72791126-8747-0A4B-82D0-A30D1E0FF459}" type="datetimeFigureOut">
              <a:rPr lang="de-AT" smtClean="0"/>
              <a:t>07.04.16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E0DD39A-98AB-8142-9607-DF87890E008F}" type="slidenum">
              <a:rPr lang="de-AT" smtClean="0"/>
              <a:t>‹Nr.›</a:t>
            </a:fld>
            <a:endParaRPr lang="de-AT"/>
          </a:p>
        </p:txBody>
      </p:sp>
    </p:spTree>
    <p:extLst>
      <p:ext uri="{BB962C8B-B14F-4D97-AF65-F5344CB8AC3E}">
        <p14:creationId xmlns:p14="http://schemas.microsoft.com/office/powerpoint/2010/main" val="823565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913954" y="609049"/>
            <a:ext cx="10364095" cy="990738"/>
          </a:xfrm>
        </p:spPr>
        <p:txBody>
          <a:bodyPr/>
          <a:lstStyle/>
          <a:p>
            <a:r>
              <a:rPr lang="de-DE" smtClean="0"/>
              <a:t>Mastertitelformat bearbeiten</a:t>
            </a:r>
            <a:endParaRPr lang="de-DE"/>
          </a:p>
        </p:txBody>
      </p:sp>
      <p:sp>
        <p:nvSpPr>
          <p:cNvPr id="3" name="SmartArt-Platzhalter 2"/>
          <p:cNvSpPr>
            <a:spLocks noGrp="1"/>
          </p:cNvSpPr>
          <p:nvPr>
            <p:ph type="dgm" idx="1"/>
          </p:nvPr>
        </p:nvSpPr>
        <p:spPr>
          <a:xfrm>
            <a:off x="913954" y="1828525"/>
            <a:ext cx="10364095" cy="4114524"/>
          </a:xfrm>
        </p:spPr>
        <p:txBody>
          <a:bodyPr/>
          <a:lstStyle/>
          <a:p>
            <a:pPr lvl="0"/>
            <a:endParaRPr lang="de-DE" noProof="0" smtClean="0"/>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99685A3-843D-4A46-AF29-5E42C519E836}" type="slidenum">
              <a:rPr lang="de-DE"/>
              <a:pPr>
                <a:defRPr/>
              </a:pPr>
              <a:t>‹Nr.›</a:t>
            </a:fld>
            <a:endParaRPr lang="de-DE"/>
          </a:p>
        </p:txBody>
      </p:sp>
    </p:spTree>
    <p:extLst>
      <p:ext uri="{BB962C8B-B14F-4D97-AF65-F5344CB8AC3E}">
        <p14:creationId xmlns:p14="http://schemas.microsoft.com/office/powerpoint/2010/main" val="148419913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AT"/>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72791126-8747-0A4B-82D0-A30D1E0FF459}" type="datetimeFigureOut">
              <a:rPr lang="de-AT" smtClean="0"/>
              <a:t>07.04.16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E0DD39A-98AB-8142-9607-DF87890E008F}" type="slidenum">
              <a:rPr lang="de-AT" smtClean="0"/>
              <a:t>‹Nr.›</a:t>
            </a:fld>
            <a:endParaRPr lang="de-AT"/>
          </a:p>
        </p:txBody>
      </p:sp>
    </p:spTree>
    <p:extLst>
      <p:ext uri="{BB962C8B-B14F-4D97-AF65-F5344CB8AC3E}">
        <p14:creationId xmlns:p14="http://schemas.microsoft.com/office/powerpoint/2010/main" val="30637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Mastertitelformat bearbeiten</a:t>
            </a:r>
            <a:endParaRPr lang="de-AT"/>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Mastertextformat bearbeiten</a:t>
            </a:r>
          </a:p>
        </p:txBody>
      </p:sp>
      <p:sp>
        <p:nvSpPr>
          <p:cNvPr id="4" name="Datumsplatzhalter 3"/>
          <p:cNvSpPr>
            <a:spLocks noGrp="1"/>
          </p:cNvSpPr>
          <p:nvPr>
            <p:ph type="dt" sz="half" idx="10"/>
          </p:nvPr>
        </p:nvSpPr>
        <p:spPr/>
        <p:txBody>
          <a:bodyPr/>
          <a:lstStyle/>
          <a:p>
            <a:fld id="{72791126-8747-0A4B-82D0-A30D1E0FF459}" type="datetimeFigureOut">
              <a:rPr lang="de-AT" smtClean="0"/>
              <a:t>07.04.16</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E0DD39A-98AB-8142-9607-DF87890E008F}" type="slidenum">
              <a:rPr lang="de-AT" smtClean="0"/>
              <a:t>‹Nr.›</a:t>
            </a:fld>
            <a:endParaRPr lang="de-AT"/>
          </a:p>
        </p:txBody>
      </p:sp>
    </p:spTree>
    <p:extLst>
      <p:ext uri="{BB962C8B-B14F-4D97-AF65-F5344CB8AC3E}">
        <p14:creationId xmlns:p14="http://schemas.microsoft.com/office/powerpoint/2010/main" val="190995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AT"/>
          </a:p>
        </p:txBody>
      </p:sp>
      <p:sp>
        <p:nvSpPr>
          <p:cNvPr id="3" name="Inhaltsplatzhalter 2"/>
          <p:cNvSpPr>
            <a:spLocks noGrp="1"/>
          </p:cNvSpPr>
          <p:nvPr>
            <p:ph sz="half" idx="1"/>
          </p:nvPr>
        </p:nvSpPr>
        <p:spPr>
          <a:xfrm>
            <a:off x="838200" y="1825625"/>
            <a:ext cx="5181600" cy="4351338"/>
          </a:xfrm>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6172200" y="1825625"/>
            <a:ext cx="5181600" cy="4351338"/>
          </a:xfrm>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72791126-8747-0A4B-82D0-A30D1E0FF459}" type="datetimeFigureOut">
              <a:rPr lang="de-AT" smtClean="0"/>
              <a:t>07.04.16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E0DD39A-98AB-8142-9607-DF87890E008F}" type="slidenum">
              <a:rPr lang="de-AT" smtClean="0"/>
              <a:t>‹Nr.›</a:t>
            </a:fld>
            <a:endParaRPr lang="de-AT"/>
          </a:p>
        </p:txBody>
      </p:sp>
    </p:spTree>
    <p:extLst>
      <p:ext uri="{BB962C8B-B14F-4D97-AF65-F5344CB8AC3E}">
        <p14:creationId xmlns:p14="http://schemas.microsoft.com/office/powerpoint/2010/main" val="5429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Mastertitelformat bearbeiten</a:t>
            </a:r>
            <a:endParaRPr lang="de-AT"/>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72791126-8747-0A4B-82D0-A30D1E0FF459}" type="datetimeFigureOut">
              <a:rPr lang="de-AT" smtClean="0"/>
              <a:t>07.04.16</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BE0DD39A-98AB-8142-9607-DF87890E008F}" type="slidenum">
              <a:rPr lang="de-AT" smtClean="0"/>
              <a:t>‹Nr.›</a:t>
            </a:fld>
            <a:endParaRPr lang="de-AT"/>
          </a:p>
        </p:txBody>
      </p:sp>
    </p:spTree>
    <p:extLst>
      <p:ext uri="{BB962C8B-B14F-4D97-AF65-F5344CB8AC3E}">
        <p14:creationId xmlns:p14="http://schemas.microsoft.com/office/powerpoint/2010/main" val="205582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AT"/>
          </a:p>
        </p:txBody>
      </p:sp>
      <p:sp>
        <p:nvSpPr>
          <p:cNvPr id="3" name="Datumsplatzhalter 2"/>
          <p:cNvSpPr>
            <a:spLocks noGrp="1"/>
          </p:cNvSpPr>
          <p:nvPr>
            <p:ph type="dt" sz="half" idx="10"/>
          </p:nvPr>
        </p:nvSpPr>
        <p:spPr/>
        <p:txBody>
          <a:bodyPr/>
          <a:lstStyle/>
          <a:p>
            <a:fld id="{72791126-8747-0A4B-82D0-A30D1E0FF459}" type="datetimeFigureOut">
              <a:rPr lang="de-AT" smtClean="0"/>
              <a:t>07.04.16</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BE0DD39A-98AB-8142-9607-DF87890E008F}" type="slidenum">
              <a:rPr lang="de-AT" smtClean="0"/>
              <a:t>‹Nr.›</a:t>
            </a:fld>
            <a:endParaRPr lang="de-AT"/>
          </a:p>
        </p:txBody>
      </p:sp>
    </p:spTree>
    <p:extLst>
      <p:ext uri="{BB962C8B-B14F-4D97-AF65-F5344CB8AC3E}">
        <p14:creationId xmlns:p14="http://schemas.microsoft.com/office/powerpoint/2010/main" val="966686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2791126-8747-0A4B-82D0-A30D1E0FF459}" type="datetimeFigureOut">
              <a:rPr lang="de-AT" smtClean="0"/>
              <a:t>07.04.16</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BE0DD39A-98AB-8142-9607-DF87890E008F}" type="slidenum">
              <a:rPr lang="de-AT" smtClean="0"/>
              <a:t>‹Nr.›</a:t>
            </a:fld>
            <a:endParaRPr lang="de-AT"/>
          </a:p>
        </p:txBody>
      </p:sp>
    </p:spTree>
    <p:extLst>
      <p:ext uri="{BB962C8B-B14F-4D97-AF65-F5344CB8AC3E}">
        <p14:creationId xmlns:p14="http://schemas.microsoft.com/office/powerpoint/2010/main" val="1380232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Mastertitelformat bearbeiten</a:t>
            </a:r>
            <a:endParaRPr lang="de-AT"/>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791126-8747-0A4B-82D0-A30D1E0FF459}" type="datetimeFigureOut">
              <a:rPr lang="de-AT" smtClean="0"/>
              <a:t>07.04.16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E0DD39A-98AB-8142-9607-DF87890E008F}" type="slidenum">
              <a:rPr lang="de-AT" smtClean="0"/>
              <a:t>‹Nr.›</a:t>
            </a:fld>
            <a:endParaRPr lang="de-AT"/>
          </a:p>
        </p:txBody>
      </p:sp>
    </p:spTree>
    <p:extLst>
      <p:ext uri="{BB962C8B-B14F-4D97-AF65-F5344CB8AC3E}">
        <p14:creationId xmlns:p14="http://schemas.microsoft.com/office/powerpoint/2010/main" val="451844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Mastertitelformat bearbeiten</a:t>
            </a:r>
            <a:endParaRPr lang="de-AT"/>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791126-8747-0A4B-82D0-A30D1E0FF459}" type="datetimeFigureOut">
              <a:rPr lang="de-AT" smtClean="0"/>
              <a:t>07.04.16</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E0DD39A-98AB-8142-9607-DF87890E008F}" type="slidenum">
              <a:rPr lang="de-AT" smtClean="0"/>
              <a:t>‹Nr.›</a:t>
            </a:fld>
            <a:endParaRPr lang="de-AT"/>
          </a:p>
        </p:txBody>
      </p:sp>
    </p:spTree>
    <p:extLst>
      <p:ext uri="{BB962C8B-B14F-4D97-AF65-F5344CB8AC3E}">
        <p14:creationId xmlns:p14="http://schemas.microsoft.com/office/powerpoint/2010/main" val="6412263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Mastertitelformat bearbeiten</a:t>
            </a:r>
            <a:endParaRPr lang="de-AT"/>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791126-8747-0A4B-82D0-A30D1E0FF459}" type="datetimeFigureOut">
              <a:rPr lang="de-AT" smtClean="0"/>
              <a:t>07.04.16</a:t>
            </a:fld>
            <a:endParaRPr lang="de-AT"/>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0DD39A-98AB-8142-9607-DF87890E008F}" type="slidenum">
              <a:rPr lang="de-AT" smtClean="0"/>
              <a:t>‹Nr.›</a:t>
            </a:fld>
            <a:endParaRPr lang="de-AT"/>
          </a:p>
        </p:txBody>
      </p:sp>
    </p:spTree>
    <p:extLst>
      <p:ext uri="{BB962C8B-B14F-4D97-AF65-F5344CB8AC3E}">
        <p14:creationId xmlns:p14="http://schemas.microsoft.com/office/powerpoint/2010/main" val="369440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c.europa.eu/eurostat/data/databas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ctrTitle"/>
          </p:nvPr>
        </p:nvSpPr>
        <p:spPr>
          <a:xfrm>
            <a:off x="378371" y="1128007"/>
            <a:ext cx="11461531" cy="4165650"/>
          </a:xfrm>
        </p:spPr>
        <p:txBody>
          <a:bodyPr>
            <a:normAutofit/>
          </a:bodyPr>
          <a:lstStyle/>
          <a:p>
            <a:pPr>
              <a:lnSpc>
                <a:spcPct val="150000"/>
              </a:lnSpc>
              <a:spcBef>
                <a:spcPts val="1800"/>
              </a:spcBef>
              <a:spcAft>
                <a:spcPts val="1800"/>
              </a:spcAft>
            </a:pPr>
            <a:r>
              <a:rPr lang="de-DE" sz="4000" dirty="0">
                <a:solidFill>
                  <a:schemeClr val="tx2"/>
                </a:solidFill>
                <a:latin typeface="+mn-lt"/>
              </a:rPr>
              <a:t/>
            </a:r>
            <a:br>
              <a:rPr lang="de-DE" sz="4000" dirty="0">
                <a:solidFill>
                  <a:schemeClr val="tx2"/>
                </a:solidFill>
                <a:latin typeface="+mn-lt"/>
              </a:rPr>
            </a:br>
            <a:r>
              <a:rPr lang="de-DE" sz="5400" dirty="0">
                <a:solidFill>
                  <a:schemeClr val="accent2">
                    <a:lumMod val="75000"/>
                  </a:schemeClr>
                </a:solidFill>
                <a:latin typeface="+mn-lt"/>
              </a:rPr>
              <a:t>Inklusion und Teilhabe </a:t>
            </a:r>
            <a:r>
              <a:rPr lang="de-DE" sz="5400" dirty="0" smtClean="0">
                <a:latin typeface="+mn-lt"/>
              </a:rPr>
              <a:t/>
            </a:r>
            <a:br>
              <a:rPr lang="de-DE" sz="5400" dirty="0" smtClean="0">
                <a:latin typeface="+mn-lt"/>
              </a:rPr>
            </a:br>
            <a:r>
              <a:rPr lang="de-DE" sz="5400" dirty="0" smtClean="0">
                <a:solidFill>
                  <a:schemeClr val="accent5">
                    <a:lumMod val="50000"/>
                  </a:schemeClr>
                </a:solidFill>
                <a:latin typeface="+mn-lt"/>
              </a:rPr>
              <a:t>in </a:t>
            </a:r>
            <a:r>
              <a:rPr lang="de-DE" sz="5400" dirty="0" err="1">
                <a:solidFill>
                  <a:schemeClr val="accent5">
                    <a:lumMod val="50000"/>
                  </a:schemeClr>
                </a:solidFill>
                <a:latin typeface="+mn-lt"/>
              </a:rPr>
              <a:t>migrationsgeprägten</a:t>
            </a:r>
            <a:r>
              <a:rPr lang="de-DE" sz="5400" dirty="0">
                <a:solidFill>
                  <a:schemeClr val="accent5">
                    <a:lumMod val="50000"/>
                  </a:schemeClr>
                </a:solidFill>
                <a:latin typeface="+mn-lt"/>
              </a:rPr>
              <a:t> Gesellschaften </a:t>
            </a:r>
            <a:r>
              <a:rPr lang="de-DE" sz="5400" dirty="0"/>
              <a:t/>
            </a:r>
            <a:br>
              <a:rPr lang="de-DE" sz="5400" dirty="0"/>
            </a:br>
            <a:endParaRPr lang="de-DE" sz="2800" dirty="0">
              <a:solidFill>
                <a:schemeClr val="tx2"/>
              </a:solidFill>
              <a:latin typeface="+mn-lt"/>
              <a:ea typeface="ＭＳ Ｐゴシック" charset="0"/>
              <a:cs typeface="ＭＳ Ｐゴシック" charset="0"/>
            </a:endParaRPr>
          </a:p>
        </p:txBody>
      </p:sp>
      <p:pic>
        <p:nvPicPr>
          <p:cNvPr id="2" name="Bild 1" descr="logo_klein.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16" y="5989640"/>
            <a:ext cx="4095795" cy="792088"/>
          </a:xfrm>
          <a:prstGeom prst="rect">
            <a:avLst/>
          </a:prstGeom>
        </p:spPr>
      </p:pic>
      <p:sp>
        <p:nvSpPr>
          <p:cNvPr id="3" name="Textfeld 2"/>
          <p:cNvSpPr txBox="1"/>
          <p:nvPr/>
        </p:nvSpPr>
        <p:spPr>
          <a:xfrm>
            <a:off x="2273300" y="101601"/>
            <a:ext cx="184666" cy="461665"/>
          </a:xfrm>
          <a:prstGeom prst="rect">
            <a:avLst/>
          </a:prstGeom>
          <a:noFill/>
        </p:spPr>
        <p:txBody>
          <a:bodyPr wrap="none" rtlCol="0">
            <a:spAutoFit/>
          </a:bodyPr>
          <a:lstStyle/>
          <a:p>
            <a:endParaRPr lang="de-DE" dirty="0"/>
          </a:p>
        </p:txBody>
      </p:sp>
      <p:sp>
        <p:nvSpPr>
          <p:cNvPr id="4" name="Textfeld 3"/>
          <p:cNvSpPr txBox="1"/>
          <p:nvPr/>
        </p:nvSpPr>
        <p:spPr>
          <a:xfrm>
            <a:off x="4439816" y="5924019"/>
            <a:ext cx="2880320" cy="923330"/>
          </a:xfrm>
          <a:prstGeom prst="rect">
            <a:avLst/>
          </a:prstGeom>
          <a:noFill/>
        </p:spPr>
        <p:txBody>
          <a:bodyPr wrap="square" rtlCol="0">
            <a:spAutoFit/>
          </a:bodyPr>
          <a:lstStyle/>
          <a:p>
            <a:pPr algn="r">
              <a:lnSpc>
                <a:spcPct val="150000"/>
              </a:lnSpc>
              <a:spcAft>
                <a:spcPts val="600"/>
              </a:spcAft>
            </a:pPr>
            <a:r>
              <a:rPr lang="de-DE" sz="1800" dirty="0">
                <a:solidFill>
                  <a:srgbClr val="404040"/>
                </a:solidFill>
                <a:effectLst/>
                <a:latin typeface="Avenir Book" charset="0"/>
                <a:ea typeface="Avenir Book" charset="0"/>
                <a:cs typeface="Avenir Book" charset="0"/>
              </a:rPr>
              <a:t>Kenan Güngör, Dipl. </a:t>
            </a:r>
            <a:r>
              <a:rPr lang="de-DE" sz="1800" dirty="0" smtClean="0">
                <a:solidFill>
                  <a:srgbClr val="404040"/>
                </a:solidFill>
                <a:effectLst/>
                <a:latin typeface="Avenir Book" charset="0"/>
                <a:ea typeface="Avenir Book" charset="0"/>
                <a:cs typeface="Avenir Book" charset="0"/>
              </a:rPr>
              <a:t>Soz.</a:t>
            </a:r>
            <a:r>
              <a:rPr lang="de-DE" sz="1800" dirty="0">
                <a:solidFill>
                  <a:srgbClr val="404040"/>
                </a:solidFill>
                <a:effectLst/>
                <a:latin typeface="Avenir Book" charset="0"/>
                <a:ea typeface="Avenir Book" charset="0"/>
                <a:cs typeface="Avenir Book" charset="0"/>
              </a:rPr>
              <a:t/>
            </a:r>
            <a:br>
              <a:rPr lang="de-DE" sz="1800" dirty="0">
                <a:solidFill>
                  <a:srgbClr val="404040"/>
                </a:solidFill>
                <a:effectLst/>
                <a:latin typeface="Avenir Book" charset="0"/>
                <a:ea typeface="Avenir Book" charset="0"/>
                <a:cs typeface="Avenir Book" charset="0"/>
              </a:rPr>
            </a:br>
            <a:r>
              <a:rPr lang="de-DE" sz="1800" dirty="0" err="1">
                <a:solidFill>
                  <a:srgbClr val="404040"/>
                </a:solidFill>
                <a:effectLst/>
                <a:latin typeface="Avenir Book" charset="0"/>
                <a:ea typeface="Avenir Book" charset="0"/>
                <a:cs typeface="Avenir Book" charset="0"/>
              </a:rPr>
              <a:t>www.think-difference.org</a:t>
            </a:r>
            <a:endParaRPr lang="de-DE" sz="1800" dirty="0">
              <a:effectLst/>
              <a:latin typeface="Avenir Book" charset="0"/>
              <a:ea typeface="Avenir Book" charset="0"/>
              <a:cs typeface="Avenir Book" charset="0"/>
            </a:endParaRPr>
          </a:p>
        </p:txBody>
      </p:sp>
    </p:spTree>
    <p:extLst>
      <p:ext uri="{BB962C8B-B14F-4D97-AF65-F5344CB8AC3E}">
        <p14:creationId xmlns:p14="http://schemas.microsoft.com/office/powerpoint/2010/main" val="14190278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46185" y="212725"/>
            <a:ext cx="11945815" cy="1325563"/>
          </a:xfrm>
        </p:spPr>
        <p:txBody>
          <a:bodyPr/>
          <a:lstStyle/>
          <a:p>
            <a:r>
              <a:rPr lang="de-AT" dirty="0">
                <a:solidFill>
                  <a:schemeClr val="accent5">
                    <a:lumMod val="75000"/>
                  </a:schemeClr>
                </a:solidFill>
                <a:latin typeface="+mn-lt"/>
              </a:rPr>
              <a:t>Stadt </a:t>
            </a:r>
            <a:r>
              <a:rPr lang="de-AT" dirty="0" smtClean="0">
                <a:solidFill>
                  <a:schemeClr val="accent5">
                    <a:lumMod val="75000"/>
                  </a:schemeClr>
                </a:solidFill>
                <a:latin typeface="+mn-lt"/>
              </a:rPr>
              <a:t>&amp; Land: Integrationsrelevante Unterschiede</a:t>
            </a:r>
            <a:endParaRPr lang="de-AT" dirty="0">
              <a:solidFill>
                <a:schemeClr val="accent5">
                  <a:lumMod val="75000"/>
                </a:schemeClr>
              </a:solidFill>
              <a:latin typeface="+mn-lt"/>
            </a:endParaRPr>
          </a:p>
        </p:txBody>
      </p:sp>
      <p:sp>
        <p:nvSpPr>
          <p:cNvPr id="3" name="Inhaltsplatzhalter 2"/>
          <p:cNvSpPr>
            <a:spLocks noGrp="1"/>
          </p:cNvSpPr>
          <p:nvPr>
            <p:ph idx="1"/>
          </p:nvPr>
        </p:nvSpPr>
        <p:spPr>
          <a:xfrm>
            <a:off x="246185" y="1538288"/>
            <a:ext cx="11711353" cy="5319712"/>
          </a:xfrm>
        </p:spPr>
        <p:txBody>
          <a:bodyPr>
            <a:normAutofit/>
          </a:bodyPr>
          <a:lstStyle/>
          <a:p>
            <a:pPr>
              <a:lnSpc>
                <a:spcPct val="110000"/>
              </a:lnSpc>
              <a:spcBef>
                <a:spcPts val="0"/>
              </a:spcBef>
            </a:pPr>
            <a:r>
              <a:rPr lang="de-AT" dirty="0" smtClean="0">
                <a:latin typeface="+mn-lt"/>
              </a:rPr>
              <a:t>Klassische </a:t>
            </a:r>
            <a:r>
              <a:rPr lang="de-AT" dirty="0">
                <a:latin typeface="+mn-lt"/>
              </a:rPr>
              <a:t>Zuwanderung </a:t>
            </a:r>
            <a:r>
              <a:rPr lang="de-AT" dirty="0" smtClean="0">
                <a:latin typeface="+mn-lt"/>
              </a:rPr>
              <a:t>geht eher in städtische Agglomerationen</a:t>
            </a:r>
            <a:endParaRPr lang="de-AT" dirty="0">
              <a:latin typeface="+mn-lt"/>
            </a:endParaRPr>
          </a:p>
          <a:p>
            <a:pPr>
              <a:lnSpc>
                <a:spcPct val="110000"/>
              </a:lnSpc>
              <a:spcBef>
                <a:spcPts val="0"/>
              </a:spcBef>
            </a:pPr>
            <a:r>
              <a:rPr lang="de-AT" dirty="0" smtClean="0">
                <a:latin typeface="+mn-lt"/>
              </a:rPr>
              <a:t>Ländlicher Raum</a:t>
            </a:r>
          </a:p>
          <a:p>
            <a:pPr lvl="1">
              <a:lnSpc>
                <a:spcPct val="110000"/>
              </a:lnSpc>
              <a:spcBef>
                <a:spcPts val="0"/>
              </a:spcBef>
            </a:pPr>
            <a:r>
              <a:rPr lang="de-AT" dirty="0">
                <a:latin typeface="+mn-lt"/>
              </a:rPr>
              <a:t>K</a:t>
            </a:r>
            <a:r>
              <a:rPr lang="de-AT" dirty="0" smtClean="0">
                <a:latin typeface="+mn-lt"/>
              </a:rPr>
              <a:t>aum </a:t>
            </a:r>
            <a:r>
              <a:rPr lang="de-AT" dirty="0">
                <a:latin typeface="+mn-lt"/>
              </a:rPr>
              <a:t>Erfahrung mit </a:t>
            </a:r>
            <a:r>
              <a:rPr lang="de-AT" dirty="0" smtClean="0">
                <a:latin typeface="+mn-lt"/>
              </a:rPr>
              <a:t>Zuwanderung, daher weniger Kompetenzen </a:t>
            </a:r>
            <a:r>
              <a:rPr lang="de-AT" dirty="0">
                <a:latin typeface="+mn-lt"/>
              </a:rPr>
              <a:t>und Strukturen</a:t>
            </a:r>
          </a:p>
          <a:p>
            <a:pPr lvl="1">
              <a:lnSpc>
                <a:spcPct val="110000"/>
              </a:lnSpc>
              <a:spcBef>
                <a:spcPts val="0"/>
              </a:spcBef>
            </a:pPr>
            <a:r>
              <a:rPr lang="de-AT" dirty="0">
                <a:latin typeface="+mn-lt"/>
              </a:rPr>
              <a:t>Begegnung und soziale Integration </a:t>
            </a:r>
            <a:r>
              <a:rPr lang="de-AT" dirty="0" smtClean="0">
                <a:latin typeface="+mn-lt"/>
              </a:rPr>
              <a:t>schwieriger</a:t>
            </a:r>
          </a:p>
          <a:p>
            <a:pPr lvl="1">
              <a:lnSpc>
                <a:spcPct val="110000"/>
              </a:lnSpc>
              <a:spcBef>
                <a:spcPts val="0"/>
              </a:spcBef>
            </a:pPr>
            <a:r>
              <a:rPr lang="de-AT" dirty="0" smtClean="0">
                <a:latin typeface="+mn-lt"/>
              </a:rPr>
              <a:t>Entwicklung zu Schlaforten, man ist länger fremd</a:t>
            </a:r>
          </a:p>
          <a:p>
            <a:pPr lvl="1">
              <a:lnSpc>
                <a:spcPct val="110000"/>
              </a:lnSpc>
              <a:spcBef>
                <a:spcPts val="0"/>
              </a:spcBef>
            </a:pPr>
            <a:r>
              <a:rPr lang="de-AT" dirty="0">
                <a:latin typeface="+mn-lt"/>
              </a:rPr>
              <a:t>Zuwanderung in von Abwanderung betroffenen </a:t>
            </a:r>
            <a:r>
              <a:rPr lang="de-AT" dirty="0" smtClean="0">
                <a:latin typeface="+mn-lt"/>
              </a:rPr>
              <a:t>Regionen </a:t>
            </a:r>
          </a:p>
          <a:p>
            <a:pPr lvl="1">
              <a:lnSpc>
                <a:spcPct val="110000"/>
              </a:lnSpc>
              <a:spcBef>
                <a:spcPts val="0"/>
              </a:spcBef>
            </a:pPr>
            <a:r>
              <a:rPr lang="de-AT" dirty="0" smtClean="0">
                <a:latin typeface="+mn-lt"/>
              </a:rPr>
              <a:t>Zugleich: „Haben Kapazitätsgrenzen erreicht“</a:t>
            </a:r>
          </a:p>
          <a:p>
            <a:pPr lvl="1">
              <a:lnSpc>
                <a:spcPct val="110000"/>
              </a:lnSpc>
              <a:spcBef>
                <a:spcPts val="0"/>
              </a:spcBef>
            </a:pPr>
            <a:r>
              <a:rPr lang="de-AT" dirty="0" smtClean="0">
                <a:latin typeface="+mn-lt"/>
              </a:rPr>
              <a:t>Keine Arbeitsmöglichkeiten, deshalb mittelfristige Abwanderung in größere Städte</a:t>
            </a:r>
          </a:p>
          <a:p>
            <a:pPr lvl="1">
              <a:lnSpc>
                <a:spcPct val="110000"/>
              </a:lnSpc>
              <a:spcBef>
                <a:spcPts val="0"/>
              </a:spcBef>
            </a:pPr>
            <a:endParaRPr lang="de-AT" dirty="0" smtClean="0">
              <a:latin typeface="+mn-lt"/>
            </a:endParaRPr>
          </a:p>
          <a:p>
            <a:pPr>
              <a:lnSpc>
                <a:spcPct val="110000"/>
              </a:lnSpc>
              <a:spcBef>
                <a:spcPts val="0"/>
              </a:spcBef>
            </a:pPr>
            <a:r>
              <a:rPr lang="de-AT" dirty="0">
                <a:latin typeface="+mn-lt"/>
              </a:rPr>
              <a:t>Außerordentliche Belastung der </a:t>
            </a:r>
            <a:r>
              <a:rPr lang="de-AT" dirty="0" smtClean="0">
                <a:latin typeface="+mn-lt"/>
              </a:rPr>
              <a:t>Städte, insbesondere Wien</a:t>
            </a:r>
          </a:p>
          <a:p>
            <a:pPr lvl="1">
              <a:lnSpc>
                <a:spcPct val="110000"/>
              </a:lnSpc>
              <a:spcBef>
                <a:spcPts val="0"/>
              </a:spcBef>
            </a:pPr>
            <a:r>
              <a:rPr lang="de-AT" dirty="0" smtClean="0">
                <a:latin typeface="+mn-lt"/>
              </a:rPr>
              <a:t>Mindestsicherung als Vertreibungsinstrument?</a:t>
            </a:r>
            <a:endParaRPr lang="de-AT" dirty="0">
              <a:latin typeface="+mn-lt"/>
            </a:endParaRPr>
          </a:p>
          <a:p>
            <a:pPr lvl="1">
              <a:lnSpc>
                <a:spcPct val="110000"/>
              </a:lnSpc>
              <a:spcBef>
                <a:spcPts val="0"/>
              </a:spcBef>
            </a:pPr>
            <a:r>
              <a:rPr lang="de-AT" dirty="0" smtClean="0">
                <a:latin typeface="+mn-lt"/>
              </a:rPr>
              <a:t>Sollte Bundesverantwortung sein</a:t>
            </a:r>
          </a:p>
        </p:txBody>
      </p:sp>
    </p:spTree>
    <p:extLst>
      <p:ext uri="{BB962C8B-B14F-4D97-AF65-F5344CB8AC3E}">
        <p14:creationId xmlns:p14="http://schemas.microsoft.com/office/powerpoint/2010/main" val="19501251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fade">
                                      <p:cBhvr>
                                        <p:cTn id="38" dur="500"/>
                                        <p:tgtEl>
                                          <p:spTgt spid="3">
                                            <p:txEl>
                                              <p:pRg st="10" end="10"/>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Effect transition="in" filter="fade">
                                      <p:cBhvr>
                                        <p:cTn id="41"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03512" y="0"/>
            <a:ext cx="8712968" cy="980728"/>
          </a:xfrm>
        </p:spPr>
        <p:txBody>
          <a:bodyPr/>
          <a:lstStyle/>
          <a:p>
            <a:r>
              <a:rPr lang="de-AT" b="0" dirty="0" smtClean="0">
                <a:solidFill>
                  <a:schemeClr val="tx2">
                    <a:lumMod val="75000"/>
                  </a:schemeClr>
                </a:solidFill>
              </a:rPr>
              <a:t>Konkurrierende Ansätze? </a:t>
            </a:r>
            <a:endParaRPr lang="de-AT" b="0" dirty="0">
              <a:solidFill>
                <a:schemeClr val="tx2">
                  <a:lumMod val="75000"/>
                </a:schemeClr>
              </a:solidFill>
            </a:endParaRP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028189358"/>
              </p:ext>
            </p:extLst>
          </p:nvPr>
        </p:nvGraphicFramePr>
        <p:xfrm>
          <a:off x="528033" y="1268761"/>
          <a:ext cx="11165984" cy="5589241"/>
        </p:xfrm>
        <a:graphic>
          <a:graphicData uri="http://schemas.openxmlformats.org/drawingml/2006/table">
            <a:tbl>
              <a:tblPr firstRow="1" bandRow="1">
                <a:tableStyleId>{5C22544A-7EE6-4342-B048-85BDC9FD1C3A}</a:tableStyleId>
              </a:tblPr>
              <a:tblGrid>
                <a:gridCol w="1589855"/>
                <a:gridCol w="4501515"/>
                <a:gridCol w="5074614"/>
              </a:tblGrid>
              <a:tr h="371260">
                <a:tc>
                  <a:txBody>
                    <a:bodyPr/>
                    <a:lstStyle/>
                    <a:p>
                      <a:pPr algn="ctr"/>
                      <a:endParaRPr lang="de-AT" dirty="0"/>
                    </a:p>
                  </a:txBody>
                  <a:tcPr/>
                </a:tc>
                <a:tc>
                  <a:txBody>
                    <a:bodyPr/>
                    <a:lstStyle/>
                    <a:p>
                      <a:pPr algn="ctr"/>
                      <a:r>
                        <a:rPr lang="de-AT" dirty="0" smtClean="0"/>
                        <a:t>Stärken</a:t>
                      </a:r>
                      <a:endParaRPr lang="de-AT" dirty="0"/>
                    </a:p>
                  </a:txBody>
                  <a:tcPr/>
                </a:tc>
                <a:tc>
                  <a:txBody>
                    <a:bodyPr/>
                    <a:lstStyle/>
                    <a:p>
                      <a:pPr algn="ctr"/>
                      <a:r>
                        <a:rPr lang="de-AT" dirty="0" smtClean="0"/>
                        <a:t>Schwächen</a:t>
                      </a:r>
                      <a:endParaRPr lang="de-AT" dirty="0"/>
                    </a:p>
                  </a:txBody>
                  <a:tcPr/>
                </a:tc>
              </a:tr>
              <a:tr h="1739327">
                <a:tc>
                  <a:txBody>
                    <a:bodyPr/>
                    <a:lstStyle/>
                    <a:p>
                      <a:r>
                        <a:rPr lang="de-AT" b="1" dirty="0" smtClean="0"/>
                        <a:t>Integration</a:t>
                      </a:r>
                    </a:p>
                    <a:p>
                      <a:endParaRPr lang="de-AT" dirty="0" smtClean="0"/>
                    </a:p>
                    <a:p>
                      <a:endParaRPr lang="de-AT" dirty="0" smtClean="0"/>
                    </a:p>
                    <a:p>
                      <a:endParaRPr lang="de-AT" dirty="0" smtClean="0"/>
                    </a:p>
                    <a:p>
                      <a:endParaRPr lang="de-AT" dirty="0" smtClean="0"/>
                    </a:p>
                    <a:p>
                      <a:endParaRPr lang="de-AT" dirty="0"/>
                    </a:p>
                  </a:txBody>
                  <a:tcPr/>
                </a:tc>
                <a:tc>
                  <a:txBody>
                    <a:bodyPr/>
                    <a:lstStyle/>
                    <a:p>
                      <a:endParaRPr lang="de-AT" dirty="0" smtClean="0"/>
                    </a:p>
                    <a:p>
                      <a:endParaRPr lang="de-AT" dirty="0" smtClean="0"/>
                    </a:p>
                    <a:p>
                      <a:endParaRPr lang="de-AT" dirty="0" smtClean="0"/>
                    </a:p>
                    <a:p>
                      <a:endParaRPr lang="de-AT" dirty="0"/>
                    </a:p>
                  </a:txBody>
                  <a:tcPr/>
                </a:tc>
                <a:tc>
                  <a:txBody>
                    <a:bodyPr/>
                    <a:lstStyle/>
                    <a:p>
                      <a:endParaRPr lang="de-AT"/>
                    </a:p>
                  </a:txBody>
                  <a:tcPr/>
                </a:tc>
              </a:tr>
              <a:tr h="1739327">
                <a:tc>
                  <a:txBody>
                    <a:bodyPr/>
                    <a:lstStyle/>
                    <a:p>
                      <a:r>
                        <a:rPr lang="de-AT" b="1" dirty="0" smtClean="0"/>
                        <a:t>Inklusion</a:t>
                      </a:r>
                    </a:p>
                    <a:p>
                      <a:endParaRPr lang="de-AT" dirty="0" smtClean="0"/>
                    </a:p>
                    <a:p>
                      <a:endParaRPr lang="de-AT" dirty="0" smtClean="0"/>
                    </a:p>
                    <a:p>
                      <a:endParaRPr lang="de-AT" dirty="0" smtClean="0"/>
                    </a:p>
                    <a:p>
                      <a:endParaRPr lang="de-AT" dirty="0" smtClean="0"/>
                    </a:p>
                    <a:p>
                      <a:endParaRPr lang="de-AT" dirty="0"/>
                    </a:p>
                  </a:txBody>
                  <a:tcPr/>
                </a:tc>
                <a:tc>
                  <a:txBody>
                    <a:bodyPr/>
                    <a:lstStyle/>
                    <a:p>
                      <a:endParaRPr lang="de-AT" dirty="0" smtClean="0"/>
                    </a:p>
                    <a:p>
                      <a:endParaRPr lang="de-AT" dirty="0" smtClean="0"/>
                    </a:p>
                    <a:p>
                      <a:endParaRPr lang="de-AT" dirty="0" smtClean="0"/>
                    </a:p>
                    <a:p>
                      <a:endParaRPr lang="de-AT" dirty="0"/>
                    </a:p>
                  </a:txBody>
                  <a:tcPr/>
                </a:tc>
                <a:tc>
                  <a:txBody>
                    <a:bodyPr/>
                    <a:lstStyle/>
                    <a:p>
                      <a:endParaRPr lang="de-AT" dirty="0"/>
                    </a:p>
                  </a:txBody>
                  <a:tcPr/>
                </a:tc>
              </a:tr>
              <a:tr h="1739327">
                <a:tc>
                  <a:txBody>
                    <a:bodyPr/>
                    <a:lstStyle/>
                    <a:p>
                      <a:r>
                        <a:rPr lang="de-AT" b="1" dirty="0" smtClean="0"/>
                        <a:t>Diversität</a:t>
                      </a:r>
                    </a:p>
                    <a:p>
                      <a:endParaRPr lang="de-AT" dirty="0" smtClean="0"/>
                    </a:p>
                    <a:p>
                      <a:endParaRPr lang="de-AT" dirty="0" smtClean="0"/>
                    </a:p>
                    <a:p>
                      <a:endParaRPr lang="de-AT" dirty="0" smtClean="0"/>
                    </a:p>
                    <a:p>
                      <a:endParaRPr lang="de-AT" dirty="0" smtClean="0"/>
                    </a:p>
                    <a:p>
                      <a:endParaRPr lang="de-AT" dirty="0"/>
                    </a:p>
                  </a:txBody>
                  <a:tcPr/>
                </a:tc>
                <a:tc>
                  <a:txBody>
                    <a:bodyPr/>
                    <a:lstStyle/>
                    <a:p>
                      <a:endParaRPr lang="de-AT" dirty="0" smtClean="0"/>
                    </a:p>
                    <a:p>
                      <a:endParaRPr lang="de-AT" dirty="0" smtClean="0"/>
                    </a:p>
                    <a:p>
                      <a:endParaRPr lang="de-AT" dirty="0" smtClean="0"/>
                    </a:p>
                    <a:p>
                      <a:endParaRPr lang="de-AT" dirty="0"/>
                    </a:p>
                  </a:txBody>
                  <a:tcPr/>
                </a:tc>
                <a:tc>
                  <a:txBody>
                    <a:bodyPr/>
                    <a:lstStyle/>
                    <a:p>
                      <a:endParaRPr lang="de-AT" dirty="0"/>
                    </a:p>
                  </a:txBody>
                  <a:tcPr/>
                </a:tc>
              </a:tr>
            </a:tbl>
          </a:graphicData>
        </a:graphic>
      </p:graphicFrame>
      <p:sp>
        <p:nvSpPr>
          <p:cNvPr id="5" name="Textfeld 4"/>
          <p:cNvSpPr txBox="1"/>
          <p:nvPr/>
        </p:nvSpPr>
        <p:spPr>
          <a:xfrm>
            <a:off x="6734709" y="1649706"/>
            <a:ext cx="4611578" cy="1569660"/>
          </a:xfrm>
          <a:prstGeom prst="rect">
            <a:avLst/>
          </a:prstGeom>
          <a:noFill/>
          <a:ln>
            <a:noFill/>
          </a:ln>
        </p:spPr>
        <p:txBody>
          <a:bodyPr wrap="square" rtlCol="0">
            <a:spAutoFit/>
          </a:bodyPr>
          <a:lstStyle/>
          <a:p>
            <a:pPr marL="342900" indent="-342900">
              <a:buFont typeface="Arial"/>
              <a:buChar char="•"/>
            </a:pPr>
            <a:r>
              <a:rPr lang="de-AT" sz="1600" dirty="0" err="1">
                <a:latin typeface="+mj-lt"/>
              </a:rPr>
              <a:t>Ethnisierter</a:t>
            </a:r>
            <a:r>
              <a:rPr lang="de-AT" sz="1600" dirty="0">
                <a:latin typeface="+mj-lt"/>
              </a:rPr>
              <a:t> Begriff </a:t>
            </a:r>
          </a:p>
          <a:p>
            <a:pPr marL="342900" indent="-342900">
              <a:buFont typeface="Arial"/>
              <a:buChar char="•"/>
            </a:pPr>
            <a:r>
              <a:rPr lang="de-AT" sz="1600" dirty="0" err="1">
                <a:latin typeface="+mj-lt"/>
              </a:rPr>
              <a:t>Paternalismusgefahr</a:t>
            </a:r>
            <a:endParaRPr lang="de-AT" sz="1600" dirty="0">
              <a:latin typeface="+mj-lt"/>
            </a:endParaRPr>
          </a:p>
          <a:p>
            <a:pPr marL="342900" indent="-342900">
              <a:buFont typeface="Arial"/>
              <a:buChar char="•"/>
            </a:pPr>
            <a:r>
              <a:rPr lang="de-AT" sz="1600" dirty="0">
                <a:latin typeface="+mj-lt"/>
              </a:rPr>
              <a:t>Assimilationsgedanke</a:t>
            </a:r>
          </a:p>
          <a:p>
            <a:pPr marL="342900" indent="-342900">
              <a:buFont typeface="Arial"/>
              <a:buChar char="•"/>
            </a:pPr>
            <a:r>
              <a:rPr lang="de-AT" sz="1600" dirty="0">
                <a:latin typeface="+mj-lt"/>
              </a:rPr>
              <a:t>Defizitär, Einseitigkeit </a:t>
            </a:r>
          </a:p>
          <a:p>
            <a:pPr marL="342900" indent="-342900">
              <a:buFont typeface="Arial"/>
              <a:buChar char="•"/>
            </a:pPr>
            <a:r>
              <a:rPr lang="de-AT" sz="1600" dirty="0">
                <a:latin typeface="+mj-lt"/>
              </a:rPr>
              <a:t>Inflationärer Gebrauch</a:t>
            </a:r>
          </a:p>
          <a:p>
            <a:pPr marL="342900" indent="-342900">
              <a:buFont typeface="Arial"/>
              <a:buChar char="•"/>
            </a:pPr>
            <a:r>
              <a:rPr lang="de-AT" sz="1600" dirty="0">
                <a:latin typeface="+mj-lt"/>
              </a:rPr>
              <a:t>Ewiger Ausnahme u. Sonderzustand</a:t>
            </a:r>
          </a:p>
        </p:txBody>
      </p:sp>
      <p:sp>
        <p:nvSpPr>
          <p:cNvPr id="6" name="Textfeld 5"/>
          <p:cNvSpPr txBox="1"/>
          <p:nvPr/>
        </p:nvSpPr>
        <p:spPr>
          <a:xfrm>
            <a:off x="2228045" y="1772817"/>
            <a:ext cx="4131554" cy="1077218"/>
          </a:xfrm>
          <a:prstGeom prst="rect">
            <a:avLst/>
          </a:prstGeom>
          <a:noFill/>
          <a:ln>
            <a:noFill/>
          </a:ln>
        </p:spPr>
        <p:txBody>
          <a:bodyPr wrap="square" rtlCol="0">
            <a:spAutoFit/>
          </a:bodyPr>
          <a:lstStyle/>
          <a:p>
            <a:pPr marL="342900" indent="-342900">
              <a:buFont typeface="Arial"/>
              <a:buChar char="•"/>
            </a:pPr>
            <a:r>
              <a:rPr lang="de-AT" sz="1600" dirty="0">
                <a:latin typeface="+mj-lt"/>
              </a:rPr>
              <a:t>Umfassendster Begriff</a:t>
            </a:r>
          </a:p>
          <a:p>
            <a:pPr marL="342900" indent="-342900">
              <a:buFont typeface="Arial"/>
              <a:buChar char="•"/>
            </a:pPr>
            <a:r>
              <a:rPr lang="de-AT" sz="1600" dirty="0">
                <a:latin typeface="+mj-lt"/>
              </a:rPr>
              <a:t>Betrifft Gesamtgesellschaft</a:t>
            </a:r>
          </a:p>
          <a:p>
            <a:pPr marL="342900" indent="-342900">
              <a:buFont typeface="Arial"/>
              <a:buChar char="•"/>
            </a:pPr>
            <a:r>
              <a:rPr lang="de-AT" sz="1600" dirty="0">
                <a:latin typeface="+mj-lt"/>
              </a:rPr>
              <a:t>Mehre Dimensionen: strukturelle-</a:t>
            </a:r>
            <a:r>
              <a:rPr lang="de-AT" sz="1600" dirty="0" smtClean="0">
                <a:latin typeface="+mj-lt"/>
              </a:rPr>
              <a:t>, soziale-</a:t>
            </a:r>
            <a:r>
              <a:rPr lang="de-AT" sz="1600" dirty="0">
                <a:latin typeface="+mj-lt"/>
              </a:rPr>
              <a:t>, kulturelle- u. </a:t>
            </a:r>
            <a:r>
              <a:rPr lang="de-AT" sz="1600" dirty="0" err="1" smtClean="0">
                <a:latin typeface="+mj-lt"/>
              </a:rPr>
              <a:t>identifikative</a:t>
            </a:r>
            <a:r>
              <a:rPr lang="de-AT" sz="1600" dirty="0" smtClean="0">
                <a:latin typeface="+mj-lt"/>
              </a:rPr>
              <a:t>  </a:t>
            </a:r>
            <a:r>
              <a:rPr lang="de-AT" sz="1600" dirty="0">
                <a:latin typeface="+mj-lt"/>
              </a:rPr>
              <a:t>Integration</a:t>
            </a:r>
          </a:p>
        </p:txBody>
      </p:sp>
      <p:sp>
        <p:nvSpPr>
          <p:cNvPr id="7" name="Textfeld 6"/>
          <p:cNvSpPr txBox="1"/>
          <p:nvPr/>
        </p:nvSpPr>
        <p:spPr>
          <a:xfrm>
            <a:off x="2228045" y="3475761"/>
            <a:ext cx="4279683" cy="1569660"/>
          </a:xfrm>
          <a:prstGeom prst="rect">
            <a:avLst/>
          </a:prstGeom>
          <a:noFill/>
          <a:ln>
            <a:noFill/>
          </a:ln>
        </p:spPr>
        <p:txBody>
          <a:bodyPr wrap="square" rtlCol="0">
            <a:spAutoFit/>
          </a:bodyPr>
          <a:lstStyle/>
          <a:p>
            <a:pPr marL="342900" indent="-342900">
              <a:buFont typeface="Arial"/>
              <a:buChar char="•"/>
            </a:pPr>
            <a:r>
              <a:rPr lang="de-AT" sz="1600" dirty="0">
                <a:latin typeface="+mj-lt"/>
              </a:rPr>
              <a:t>Blickverlagerung von </a:t>
            </a:r>
            <a:r>
              <a:rPr lang="de-AT" sz="1600" dirty="0" err="1">
                <a:latin typeface="+mj-lt"/>
              </a:rPr>
              <a:t>MmtB</a:t>
            </a:r>
            <a:r>
              <a:rPr lang="de-AT" sz="1600" dirty="0">
                <a:latin typeface="+mj-lt"/>
              </a:rPr>
              <a:t> hin zu den </a:t>
            </a:r>
            <a:r>
              <a:rPr lang="de-AT" sz="1600" dirty="0" err="1" smtClean="0">
                <a:latin typeface="+mj-lt"/>
              </a:rPr>
              <a:t>inkuldierenden</a:t>
            </a:r>
            <a:r>
              <a:rPr lang="de-AT" sz="1600" dirty="0" smtClean="0">
                <a:latin typeface="+mj-lt"/>
              </a:rPr>
              <a:t> / exkludierenden </a:t>
            </a:r>
            <a:endParaRPr lang="de-AT" sz="1600" dirty="0">
              <a:latin typeface="+mj-lt"/>
            </a:endParaRPr>
          </a:p>
          <a:p>
            <a:r>
              <a:rPr lang="de-AT" sz="1600" dirty="0">
                <a:latin typeface="+mj-lt"/>
              </a:rPr>
              <a:t> </a:t>
            </a:r>
            <a:r>
              <a:rPr lang="de-AT" sz="1600" dirty="0">
                <a:latin typeface="+mj-lt"/>
              </a:rPr>
              <a:t>      Praxen von Institutionen selbst</a:t>
            </a:r>
          </a:p>
          <a:p>
            <a:pPr marL="285750" indent="-285750">
              <a:buFont typeface="Arial"/>
              <a:buChar char="•"/>
            </a:pPr>
            <a:r>
              <a:rPr lang="de-AT" sz="1600" dirty="0">
                <a:latin typeface="+mj-lt"/>
              </a:rPr>
              <a:t>Inklusive Öffnung der Einrichtungen</a:t>
            </a:r>
          </a:p>
          <a:p>
            <a:pPr marL="285750" indent="-285750">
              <a:buFont typeface="Arial"/>
              <a:buChar char="•"/>
            </a:pPr>
            <a:r>
              <a:rPr lang="de-AT" sz="1600" dirty="0">
                <a:latin typeface="+mj-lt"/>
              </a:rPr>
              <a:t>Gleiche Chancen, Barrierefreiheit</a:t>
            </a:r>
          </a:p>
          <a:p>
            <a:pPr marL="285750" indent="-285750">
              <a:buFont typeface="Arial"/>
              <a:buChar char="•"/>
            </a:pPr>
            <a:r>
              <a:rPr lang="de-AT" sz="1600" dirty="0">
                <a:latin typeface="+mj-lt"/>
              </a:rPr>
              <a:t>Internalisierung statt Externalisierung </a:t>
            </a:r>
          </a:p>
        </p:txBody>
      </p:sp>
      <p:sp>
        <p:nvSpPr>
          <p:cNvPr id="8" name="Textfeld 7"/>
          <p:cNvSpPr txBox="1"/>
          <p:nvPr/>
        </p:nvSpPr>
        <p:spPr>
          <a:xfrm>
            <a:off x="6734709" y="3808784"/>
            <a:ext cx="4695621" cy="830997"/>
          </a:xfrm>
          <a:prstGeom prst="rect">
            <a:avLst/>
          </a:prstGeom>
          <a:noFill/>
          <a:ln>
            <a:noFill/>
          </a:ln>
        </p:spPr>
        <p:txBody>
          <a:bodyPr wrap="square" rtlCol="0">
            <a:spAutoFit/>
          </a:bodyPr>
          <a:lstStyle/>
          <a:p>
            <a:pPr marL="342900" indent="-342900">
              <a:buFont typeface="Arial"/>
              <a:buChar char="•"/>
            </a:pPr>
            <a:r>
              <a:rPr lang="de-AT" sz="1600" dirty="0">
                <a:latin typeface="+mj-lt"/>
              </a:rPr>
              <a:t>Engerer Begriff: umfasst nur eine Dimension</a:t>
            </a:r>
          </a:p>
          <a:p>
            <a:pPr marL="342900" indent="-342900">
              <a:buFont typeface="Arial"/>
              <a:buChar char="•"/>
            </a:pPr>
            <a:r>
              <a:rPr lang="de-AT" sz="1600" dirty="0">
                <a:latin typeface="+mj-lt"/>
              </a:rPr>
              <a:t>Interkulturelle Öffnung, Barrierefreiheit als</a:t>
            </a:r>
          </a:p>
          <a:p>
            <a:r>
              <a:rPr lang="de-AT" sz="1600" dirty="0">
                <a:latin typeface="+mj-lt"/>
              </a:rPr>
              <a:t> </a:t>
            </a:r>
            <a:r>
              <a:rPr lang="de-AT" sz="1600" dirty="0">
                <a:latin typeface="+mj-lt"/>
              </a:rPr>
              <a:t>      notweniger, aber nicht hinreichender Ansatz</a:t>
            </a:r>
          </a:p>
        </p:txBody>
      </p:sp>
      <p:sp>
        <p:nvSpPr>
          <p:cNvPr id="9" name="Textfeld 8"/>
          <p:cNvSpPr txBox="1"/>
          <p:nvPr/>
        </p:nvSpPr>
        <p:spPr>
          <a:xfrm>
            <a:off x="2228045" y="5288340"/>
            <a:ext cx="4279683" cy="1323439"/>
          </a:xfrm>
          <a:prstGeom prst="rect">
            <a:avLst/>
          </a:prstGeom>
          <a:noFill/>
          <a:ln>
            <a:noFill/>
          </a:ln>
        </p:spPr>
        <p:txBody>
          <a:bodyPr wrap="square" rtlCol="0">
            <a:spAutoFit/>
          </a:bodyPr>
          <a:lstStyle/>
          <a:p>
            <a:pPr marL="285750" indent="-285750">
              <a:buFont typeface="Arial"/>
              <a:buChar char="•"/>
            </a:pPr>
            <a:r>
              <a:rPr lang="de-AT" sz="1600" dirty="0">
                <a:latin typeface="+mj-lt"/>
              </a:rPr>
              <a:t>Geht von der Vielfalt und nicht der </a:t>
            </a:r>
          </a:p>
          <a:p>
            <a:r>
              <a:rPr lang="de-AT" sz="1600" dirty="0">
                <a:latin typeface="+mj-lt"/>
              </a:rPr>
              <a:t> </a:t>
            </a:r>
            <a:r>
              <a:rPr lang="de-AT" sz="1600" dirty="0">
                <a:latin typeface="+mj-lt"/>
              </a:rPr>
              <a:t>     Homogenität aus</a:t>
            </a:r>
          </a:p>
          <a:p>
            <a:pPr marL="285750" indent="-285750">
              <a:buFont typeface="Arial"/>
              <a:buChar char="•"/>
            </a:pPr>
            <a:r>
              <a:rPr lang="de-AT" sz="1600" dirty="0">
                <a:latin typeface="+mj-lt"/>
              </a:rPr>
              <a:t>Macht den Blick für die </a:t>
            </a:r>
            <a:r>
              <a:rPr lang="de-AT" sz="1600" dirty="0" smtClean="0">
                <a:latin typeface="+mj-lt"/>
              </a:rPr>
              <a:t>Potenziale &amp; Chancen</a:t>
            </a:r>
            <a:endParaRPr lang="de-AT" sz="1600" dirty="0">
              <a:latin typeface="+mj-lt"/>
            </a:endParaRPr>
          </a:p>
          <a:p>
            <a:pPr marL="285750" indent="-285750">
              <a:buFont typeface="Arial"/>
              <a:buChar char="•"/>
            </a:pPr>
            <a:r>
              <a:rPr lang="de-AT" sz="1600" dirty="0">
                <a:latin typeface="+mj-lt"/>
              </a:rPr>
              <a:t>Positive Besetzung der Vielfalt</a:t>
            </a:r>
          </a:p>
          <a:p>
            <a:endParaRPr lang="de-AT" sz="1600" dirty="0">
              <a:latin typeface="+mj-lt"/>
            </a:endParaRPr>
          </a:p>
        </p:txBody>
      </p:sp>
      <p:sp>
        <p:nvSpPr>
          <p:cNvPr id="10" name="Textfeld 9"/>
          <p:cNvSpPr txBox="1"/>
          <p:nvPr/>
        </p:nvSpPr>
        <p:spPr>
          <a:xfrm>
            <a:off x="6734709" y="5229199"/>
            <a:ext cx="4817640" cy="1323439"/>
          </a:xfrm>
          <a:prstGeom prst="rect">
            <a:avLst/>
          </a:prstGeom>
          <a:noFill/>
          <a:ln>
            <a:noFill/>
          </a:ln>
        </p:spPr>
        <p:txBody>
          <a:bodyPr wrap="square" rtlCol="0">
            <a:spAutoFit/>
          </a:bodyPr>
          <a:lstStyle/>
          <a:p>
            <a:pPr marL="342900" indent="-342900">
              <a:buFont typeface="Arial"/>
              <a:buChar char="•"/>
            </a:pPr>
            <a:r>
              <a:rPr lang="de-AT" sz="1600" dirty="0" err="1">
                <a:latin typeface="+mj-lt"/>
              </a:rPr>
              <a:t>Kulturalisierungstendenz</a:t>
            </a:r>
            <a:endParaRPr lang="de-AT" sz="1600" dirty="0">
              <a:latin typeface="+mj-lt"/>
            </a:endParaRPr>
          </a:p>
          <a:p>
            <a:pPr marL="342900" indent="-342900">
              <a:buFont typeface="Arial"/>
              <a:buChar char="•"/>
            </a:pPr>
            <a:r>
              <a:rPr lang="de-AT" sz="1600" dirty="0">
                <a:latin typeface="+mj-lt"/>
              </a:rPr>
              <a:t>Differenzierende Oberflächlichkeit?</a:t>
            </a:r>
            <a:endParaRPr lang="de-AT" sz="1600" dirty="0">
              <a:latin typeface="+mj-lt"/>
            </a:endParaRPr>
          </a:p>
          <a:p>
            <a:pPr marL="342900" indent="-342900">
              <a:buFont typeface="Arial"/>
              <a:buChar char="•"/>
            </a:pPr>
            <a:r>
              <a:rPr lang="de-AT" sz="1600" dirty="0">
                <a:latin typeface="+mj-lt"/>
              </a:rPr>
              <a:t>Problemzonen, Defizite werden </a:t>
            </a:r>
            <a:r>
              <a:rPr lang="de-AT" sz="1600" dirty="0" smtClean="0">
                <a:latin typeface="+mj-lt"/>
              </a:rPr>
              <a:t>leicht übersehen</a:t>
            </a:r>
            <a:endParaRPr lang="de-AT" sz="1600" dirty="0">
              <a:latin typeface="+mj-lt"/>
            </a:endParaRPr>
          </a:p>
          <a:p>
            <a:pPr marL="342900" indent="-342900">
              <a:buFont typeface="Arial"/>
              <a:buChar char="•"/>
            </a:pPr>
            <a:r>
              <a:rPr lang="de-AT" sz="1600" dirty="0">
                <a:latin typeface="+mj-lt"/>
              </a:rPr>
              <a:t>Vielfalt per se gut? </a:t>
            </a:r>
          </a:p>
          <a:p>
            <a:pPr marL="342900" indent="-342900">
              <a:buFont typeface="Arial"/>
              <a:buChar char="•"/>
            </a:pPr>
            <a:r>
              <a:rPr lang="de-AT" sz="1600" dirty="0">
                <a:latin typeface="+mj-lt"/>
              </a:rPr>
              <a:t>Vielfalt als </a:t>
            </a:r>
            <a:r>
              <a:rPr lang="de-AT" sz="1600" dirty="0" err="1">
                <a:latin typeface="+mj-lt"/>
              </a:rPr>
              <a:t>enthistorisierte</a:t>
            </a:r>
            <a:r>
              <a:rPr lang="de-AT" sz="1600" dirty="0">
                <a:latin typeface="+mj-lt"/>
              </a:rPr>
              <a:t>  Beliebigkeit</a:t>
            </a:r>
          </a:p>
        </p:txBody>
      </p:sp>
    </p:spTree>
    <p:extLst>
      <p:ext uri="{BB962C8B-B14F-4D97-AF65-F5344CB8AC3E}">
        <p14:creationId xmlns:p14="http://schemas.microsoft.com/office/powerpoint/2010/main" val="108564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a:xfrm>
            <a:off x="5298393" y="365920"/>
            <a:ext cx="6633942" cy="860425"/>
          </a:xfrm>
        </p:spPr>
        <p:txBody>
          <a:bodyPr>
            <a:normAutofit fontScale="90000"/>
          </a:bodyPr>
          <a:lstStyle/>
          <a:p>
            <a:pPr algn="r" eaLnBrk="1" hangingPunct="1">
              <a:defRPr/>
            </a:pPr>
            <a:r>
              <a:rPr lang="de-DE" b="0" dirty="0">
                <a:solidFill>
                  <a:schemeClr val="tx2">
                    <a:lumMod val="75000"/>
                  </a:schemeClr>
                </a:solidFill>
              </a:rPr>
              <a:t>Was ist </a:t>
            </a:r>
            <a:r>
              <a:rPr lang="de-DE" b="0" dirty="0" smtClean="0">
                <a:solidFill>
                  <a:schemeClr val="tx2">
                    <a:lumMod val="75000"/>
                  </a:schemeClr>
                </a:solidFill>
              </a:rPr>
              <a:t>Integration?</a:t>
            </a:r>
            <a:br>
              <a:rPr lang="de-DE" b="0" dirty="0" smtClean="0">
                <a:solidFill>
                  <a:schemeClr val="tx2">
                    <a:lumMod val="75000"/>
                  </a:schemeClr>
                </a:solidFill>
              </a:rPr>
            </a:br>
            <a:r>
              <a:rPr lang="de-DE" b="0" dirty="0" smtClean="0">
                <a:solidFill>
                  <a:schemeClr val="tx2">
                    <a:lumMod val="75000"/>
                  </a:schemeClr>
                </a:solidFill>
              </a:rPr>
              <a:t>Breiter Ansatz!</a:t>
            </a:r>
            <a:endParaRPr lang="de-DE" b="0" dirty="0">
              <a:solidFill>
                <a:schemeClr val="tx2">
                  <a:lumMod val="75000"/>
                </a:schemeClr>
              </a:solidFill>
            </a:endParaRPr>
          </a:p>
        </p:txBody>
      </p:sp>
      <p:sp>
        <p:nvSpPr>
          <p:cNvPr id="411652" name="AutoShape 4"/>
          <p:cNvSpPr>
            <a:spLocks noChangeArrowheads="1"/>
          </p:cNvSpPr>
          <p:nvPr/>
        </p:nvSpPr>
        <p:spPr bwMode="auto">
          <a:xfrm>
            <a:off x="1568920" y="988588"/>
            <a:ext cx="9126067" cy="5746749"/>
          </a:xfrm>
          <a:prstGeom prst="triangle">
            <a:avLst>
              <a:gd name="adj" fmla="val 50122"/>
            </a:avLst>
          </a:prstGeom>
          <a:noFill/>
          <a:ln w="25400">
            <a:solidFill>
              <a:schemeClr val="tx1"/>
            </a:solidFill>
            <a:miter lim="800000"/>
            <a:headEnd/>
            <a:tailEnd/>
          </a:ln>
          <a:effectLst/>
        </p:spPr>
        <p:txBody>
          <a:bodyPr wrap="square" lIns="83037" tIns="41518" rIns="83037" bIns="41518" anchor="ctr">
            <a:prstTxWarp prst="textNoShape">
              <a:avLst/>
            </a:prstTxWarp>
            <a:spAutoFit/>
          </a:bodyPr>
          <a:lstStyle/>
          <a:p>
            <a:pPr>
              <a:defRPr/>
            </a:pPr>
            <a:endParaRPr lang="de-DE">
              <a:effectLst>
                <a:outerShdw blurRad="38100" dist="38100" dir="2700000" algn="tl">
                  <a:srgbClr val="000000"/>
                </a:outerShdw>
              </a:effectLst>
              <a:latin typeface="Times" pitchFamily="-108" charset="0"/>
            </a:endParaRPr>
          </a:p>
        </p:txBody>
      </p:sp>
      <p:sp>
        <p:nvSpPr>
          <p:cNvPr id="411655" name="Line 7"/>
          <p:cNvSpPr>
            <a:spLocks noChangeShapeType="1"/>
          </p:cNvSpPr>
          <p:nvPr/>
        </p:nvSpPr>
        <p:spPr bwMode="auto">
          <a:xfrm>
            <a:off x="4495800" y="2971800"/>
            <a:ext cx="3221038" cy="0"/>
          </a:xfrm>
          <a:prstGeom prst="line">
            <a:avLst/>
          </a:prstGeom>
          <a:noFill/>
          <a:ln w="25400">
            <a:solidFill>
              <a:schemeClr val="tx1"/>
            </a:solidFill>
            <a:round/>
            <a:headEnd/>
            <a:tailEnd/>
          </a:ln>
          <a:effectLst/>
        </p:spPr>
        <p:txBody>
          <a:bodyPr lIns="83037" tIns="41518" rIns="83037" bIns="41518" anchor="ctr">
            <a:prstTxWarp prst="textNoShape">
              <a:avLst/>
            </a:prstTxWarp>
            <a:spAutoFit/>
          </a:bodyPr>
          <a:lstStyle/>
          <a:p>
            <a:pPr>
              <a:defRPr/>
            </a:pPr>
            <a:endParaRPr lang="de-DE">
              <a:latin typeface="Times" pitchFamily="-111" charset="0"/>
            </a:endParaRPr>
          </a:p>
        </p:txBody>
      </p:sp>
      <p:sp>
        <p:nvSpPr>
          <p:cNvPr id="411657" name="Line 9"/>
          <p:cNvSpPr>
            <a:spLocks noChangeShapeType="1"/>
          </p:cNvSpPr>
          <p:nvPr/>
        </p:nvSpPr>
        <p:spPr bwMode="auto">
          <a:xfrm flipV="1">
            <a:off x="3581401" y="4114800"/>
            <a:ext cx="5033963" cy="14288"/>
          </a:xfrm>
          <a:prstGeom prst="line">
            <a:avLst/>
          </a:prstGeom>
          <a:noFill/>
          <a:ln w="25400">
            <a:solidFill>
              <a:schemeClr val="tx1"/>
            </a:solidFill>
            <a:round/>
            <a:headEnd/>
            <a:tailEnd/>
          </a:ln>
          <a:effectLst/>
        </p:spPr>
        <p:txBody>
          <a:bodyPr lIns="83037" tIns="41518" rIns="83037" bIns="41518" anchor="ctr">
            <a:prstTxWarp prst="textNoShape">
              <a:avLst/>
            </a:prstTxWarp>
            <a:spAutoFit/>
          </a:bodyPr>
          <a:lstStyle/>
          <a:p>
            <a:pPr>
              <a:defRPr/>
            </a:pPr>
            <a:endParaRPr lang="de-DE">
              <a:latin typeface="Times" pitchFamily="-111" charset="0"/>
            </a:endParaRPr>
          </a:p>
        </p:txBody>
      </p:sp>
      <p:sp>
        <p:nvSpPr>
          <p:cNvPr id="411658" name="Line 10"/>
          <p:cNvSpPr>
            <a:spLocks noChangeShapeType="1"/>
          </p:cNvSpPr>
          <p:nvPr/>
        </p:nvSpPr>
        <p:spPr bwMode="auto">
          <a:xfrm>
            <a:off x="2598738" y="5224464"/>
            <a:ext cx="6953250" cy="66675"/>
          </a:xfrm>
          <a:prstGeom prst="line">
            <a:avLst/>
          </a:prstGeom>
          <a:noFill/>
          <a:ln w="25400">
            <a:solidFill>
              <a:schemeClr val="tx1"/>
            </a:solidFill>
            <a:round/>
            <a:headEnd/>
            <a:tailEnd/>
          </a:ln>
          <a:effectLst/>
        </p:spPr>
        <p:txBody>
          <a:bodyPr lIns="83037" tIns="41518" rIns="83037" bIns="41518" anchor="ctr">
            <a:prstTxWarp prst="textNoShape">
              <a:avLst/>
            </a:prstTxWarp>
            <a:spAutoFit/>
          </a:bodyPr>
          <a:lstStyle/>
          <a:p>
            <a:pPr>
              <a:defRPr/>
            </a:pPr>
            <a:endParaRPr lang="de-DE">
              <a:latin typeface="Times" pitchFamily="-111" charset="0"/>
            </a:endParaRPr>
          </a:p>
        </p:txBody>
      </p:sp>
      <p:sp>
        <p:nvSpPr>
          <p:cNvPr id="411659" name="Rectangle 11"/>
          <p:cNvSpPr>
            <a:spLocks noChangeArrowheads="1"/>
          </p:cNvSpPr>
          <p:nvPr/>
        </p:nvSpPr>
        <p:spPr bwMode="auto">
          <a:xfrm>
            <a:off x="3602039" y="5357814"/>
            <a:ext cx="5018087" cy="1298575"/>
          </a:xfrm>
          <a:prstGeom prst="rect">
            <a:avLst/>
          </a:prstGeom>
          <a:noFill/>
          <a:ln w="9525">
            <a:noFill/>
            <a:miter lim="800000"/>
            <a:headEnd/>
            <a:tailEnd/>
          </a:ln>
          <a:effectLst/>
        </p:spPr>
        <p:txBody>
          <a:bodyPr lIns="83037" tIns="41518" rIns="83037" bIns="41518">
            <a:prstTxWarp prst="textNoShape">
              <a:avLst/>
            </a:prstTxWarp>
            <a:spAutoFit/>
          </a:bodyPr>
          <a:lstStyle/>
          <a:p>
            <a:pPr algn="ctr">
              <a:spcAft>
                <a:spcPts val="600"/>
              </a:spcAft>
              <a:defRPr/>
            </a:pPr>
            <a:r>
              <a:rPr lang="de-DE" sz="2000" dirty="0">
                <a:solidFill>
                  <a:srgbClr val="E46C0A"/>
                </a:solidFill>
                <a:latin typeface="+mj-lt"/>
              </a:rPr>
              <a:t>Strukturelle Integration</a:t>
            </a:r>
          </a:p>
          <a:p>
            <a:pPr algn="ctr">
              <a:defRPr/>
            </a:pPr>
            <a:r>
              <a:rPr lang="de-DE" sz="1700" dirty="0">
                <a:solidFill>
                  <a:srgbClr val="31859C"/>
                </a:solidFill>
                <a:latin typeface="+mj-lt"/>
              </a:rPr>
              <a:t>Modus: Teilhabe</a:t>
            </a:r>
            <a:endParaRPr lang="de-DE" sz="1700" dirty="0">
              <a:solidFill>
                <a:srgbClr val="31859C"/>
              </a:solidFill>
            </a:endParaRPr>
          </a:p>
          <a:p>
            <a:pPr algn="ctr">
              <a:defRPr/>
            </a:pPr>
            <a:r>
              <a:rPr lang="de-DE" sz="1700" dirty="0"/>
              <a:t>Bildung, Arbeit, Recht, Wohnen, </a:t>
            </a:r>
          </a:p>
          <a:p>
            <a:pPr algn="ctr">
              <a:defRPr/>
            </a:pPr>
            <a:r>
              <a:rPr lang="de-DE" sz="1700" dirty="0"/>
              <a:t>Soziale Sicherung, Partizipation etc</a:t>
            </a:r>
            <a:r>
              <a:rPr lang="de-DE" sz="1700" dirty="0">
                <a:effectLst>
                  <a:outerShdw blurRad="38100" dist="38100" dir="2700000" algn="tl">
                    <a:srgbClr val="000000"/>
                  </a:outerShdw>
                </a:effectLst>
              </a:rPr>
              <a:t>. </a:t>
            </a:r>
          </a:p>
        </p:txBody>
      </p:sp>
      <p:sp>
        <p:nvSpPr>
          <p:cNvPr id="411660" name="Rectangle 12"/>
          <p:cNvSpPr>
            <a:spLocks noChangeArrowheads="1"/>
          </p:cNvSpPr>
          <p:nvPr/>
        </p:nvSpPr>
        <p:spPr bwMode="auto">
          <a:xfrm>
            <a:off x="3244850" y="4167189"/>
            <a:ext cx="5734050" cy="992187"/>
          </a:xfrm>
          <a:prstGeom prst="rect">
            <a:avLst/>
          </a:prstGeom>
          <a:noFill/>
          <a:ln w="9525">
            <a:noFill/>
            <a:miter lim="800000"/>
            <a:headEnd/>
            <a:tailEnd/>
          </a:ln>
          <a:effectLst/>
        </p:spPr>
        <p:txBody>
          <a:bodyPr lIns="83037" tIns="41518" rIns="83037" bIns="41518">
            <a:prstTxWarp prst="textNoShape">
              <a:avLst/>
            </a:prstTxWarp>
            <a:spAutoFit/>
          </a:bodyPr>
          <a:lstStyle/>
          <a:p>
            <a:pPr algn="ctr">
              <a:spcAft>
                <a:spcPts val="600"/>
              </a:spcAft>
              <a:defRPr/>
            </a:pPr>
            <a:r>
              <a:rPr lang="de-DE" sz="2000" dirty="0">
                <a:solidFill>
                  <a:srgbClr val="E46C0A"/>
                </a:solidFill>
              </a:rPr>
              <a:t>Soziale Integration</a:t>
            </a:r>
          </a:p>
          <a:p>
            <a:pPr algn="ctr">
              <a:defRPr/>
            </a:pPr>
            <a:r>
              <a:rPr lang="de-DE" sz="1700" dirty="0">
                <a:solidFill>
                  <a:srgbClr val="31859C"/>
                </a:solidFill>
              </a:rPr>
              <a:t>Modus: Begegnung</a:t>
            </a:r>
          </a:p>
          <a:p>
            <a:pPr algn="ctr">
              <a:defRPr/>
            </a:pPr>
            <a:r>
              <a:rPr lang="de-DE" sz="1700" dirty="0">
                <a:solidFill>
                  <a:schemeClr val="tx1">
                    <a:lumMod val="75000"/>
                    <a:lumOff val="25000"/>
                  </a:schemeClr>
                </a:solidFill>
              </a:rPr>
              <a:t>Qualität u. Häufigkeit der interethnischen Beziehungen</a:t>
            </a:r>
          </a:p>
        </p:txBody>
      </p:sp>
      <p:sp>
        <p:nvSpPr>
          <p:cNvPr id="411661" name="Rectangle 13"/>
          <p:cNvSpPr>
            <a:spLocks noChangeArrowheads="1"/>
          </p:cNvSpPr>
          <p:nvPr/>
        </p:nvSpPr>
        <p:spPr bwMode="auto">
          <a:xfrm>
            <a:off x="4267200" y="1524001"/>
            <a:ext cx="3727450" cy="1425575"/>
          </a:xfrm>
          <a:prstGeom prst="rect">
            <a:avLst/>
          </a:prstGeom>
          <a:noFill/>
          <a:ln w="9525">
            <a:noFill/>
            <a:miter lim="800000"/>
            <a:headEnd/>
            <a:tailEnd/>
          </a:ln>
          <a:effectLst/>
        </p:spPr>
        <p:txBody>
          <a:bodyPr lIns="83037" tIns="41518" rIns="83037" bIns="41518">
            <a:prstTxWarp prst="textNoShape">
              <a:avLst/>
            </a:prstTxWarp>
            <a:spAutoFit/>
          </a:bodyPr>
          <a:lstStyle/>
          <a:p>
            <a:pPr algn="ctr">
              <a:lnSpc>
                <a:spcPct val="90000"/>
              </a:lnSpc>
              <a:defRPr/>
            </a:pPr>
            <a:r>
              <a:rPr lang="de-DE" sz="2000" dirty="0">
                <a:solidFill>
                  <a:schemeClr val="accent2"/>
                </a:solidFill>
                <a:cs typeface="Arial Unicode MS"/>
              </a:rPr>
              <a:t>Identitäre </a:t>
            </a:r>
          </a:p>
          <a:p>
            <a:pPr algn="ctr">
              <a:lnSpc>
                <a:spcPct val="90000"/>
              </a:lnSpc>
              <a:spcAft>
                <a:spcPts val="600"/>
              </a:spcAft>
              <a:defRPr/>
            </a:pPr>
            <a:r>
              <a:rPr lang="de-DE" sz="2000" dirty="0">
                <a:solidFill>
                  <a:schemeClr val="accent2"/>
                </a:solidFill>
                <a:cs typeface="Arial Unicode MS"/>
              </a:rPr>
              <a:t>Integration</a:t>
            </a:r>
          </a:p>
          <a:p>
            <a:pPr algn="ctr">
              <a:lnSpc>
                <a:spcPct val="90000"/>
              </a:lnSpc>
              <a:defRPr/>
            </a:pPr>
            <a:r>
              <a:rPr lang="de-DE" sz="1700" dirty="0">
                <a:solidFill>
                  <a:schemeClr val="accent5">
                    <a:lumMod val="75000"/>
                  </a:schemeClr>
                </a:solidFill>
                <a:cs typeface="Arial Unicode MS"/>
              </a:rPr>
              <a:t>Modus: Zugehörigkeit</a:t>
            </a:r>
          </a:p>
          <a:p>
            <a:pPr algn="ctr">
              <a:lnSpc>
                <a:spcPct val="90000"/>
              </a:lnSpc>
              <a:defRPr/>
            </a:pPr>
            <a:r>
              <a:rPr lang="de-DE" sz="1700" dirty="0" err="1">
                <a:solidFill>
                  <a:schemeClr val="tx1">
                    <a:lumMod val="75000"/>
                    <a:lumOff val="25000"/>
                  </a:schemeClr>
                </a:solidFill>
                <a:cs typeface="Arial Unicode MS"/>
              </a:rPr>
              <a:t>Akkulturation-Assimilation</a:t>
            </a:r>
            <a:endParaRPr lang="de-DE" sz="1700" dirty="0">
              <a:solidFill>
                <a:schemeClr val="tx1">
                  <a:lumMod val="75000"/>
                  <a:lumOff val="25000"/>
                </a:schemeClr>
              </a:solidFill>
              <a:cs typeface="Arial Unicode MS"/>
            </a:endParaRPr>
          </a:p>
          <a:p>
            <a:pPr algn="ctr">
              <a:lnSpc>
                <a:spcPct val="90000"/>
              </a:lnSpc>
              <a:defRPr/>
            </a:pPr>
            <a:r>
              <a:rPr lang="de-DE" sz="1700" dirty="0">
                <a:solidFill>
                  <a:schemeClr val="tx1">
                    <a:lumMod val="75000"/>
                    <a:lumOff val="25000"/>
                  </a:schemeClr>
                </a:solidFill>
                <a:cs typeface="Arial Unicode MS"/>
              </a:rPr>
              <a:t>multiple Identitäten</a:t>
            </a:r>
          </a:p>
        </p:txBody>
      </p:sp>
      <p:sp>
        <p:nvSpPr>
          <p:cNvPr id="411662" name="Rectangle 14"/>
          <p:cNvSpPr>
            <a:spLocks noChangeArrowheads="1"/>
          </p:cNvSpPr>
          <p:nvPr/>
        </p:nvSpPr>
        <p:spPr bwMode="auto">
          <a:xfrm>
            <a:off x="4248150" y="2976563"/>
            <a:ext cx="3727450" cy="1147762"/>
          </a:xfrm>
          <a:prstGeom prst="rect">
            <a:avLst/>
          </a:prstGeom>
          <a:noFill/>
          <a:ln w="9525">
            <a:noFill/>
            <a:miter lim="800000"/>
            <a:headEnd/>
            <a:tailEnd/>
          </a:ln>
          <a:effectLst/>
        </p:spPr>
        <p:txBody>
          <a:bodyPr lIns="83037" tIns="41518" rIns="83037" bIns="41518">
            <a:prstTxWarp prst="textNoShape">
              <a:avLst/>
            </a:prstTxWarp>
            <a:spAutoFit/>
          </a:bodyPr>
          <a:lstStyle/>
          <a:p>
            <a:pPr algn="ctr">
              <a:lnSpc>
                <a:spcPct val="90000"/>
              </a:lnSpc>
              <a:spcAft>
                <a:spcPts val="600"/>
              </a:spcAft>
              <a:defRPr/>
            </a:pPr>
            <a:r>
              <a:rPr lang="de-DE" sz="2000" dirty="0">
                <a:solidFill>
                  <a:srgbClr val="E46C0A"/>
                </a:solidFill>
              </a:rPr>
              <a:t>Kulturelle Integration</a:t>
            </a:r>
          </a:p>
          <a:p>
            <a:pPr algn="ctr">
              <a:lnSpc>
                <a:spcPct val="90000"/>
              </a:lnSpc>
              <a:defRPr/>
            </a:pPr>
            <a:r>
              <a:rPr lang="de-DE" sz="1700" dirty="0">
                <a:solidFill>
                  <a:srgbClr val="31859C"/>
                </a:solidFill>
              </a:rPr>
              <a:t>Modus: Kompatibilität</a:t>
            </a:r>
          </a:p>
          <a:p>
            <a:pPr algn="ctr">
              <a:lnSpc>
                <a:spcPct val="90000"/>
              </a:lnSpc>
              <a:defRPr/>
            </a:pPr>
            <a:r>
              <a:rPr lang="de-DE" sz="1700" dirty="0">
                <a:solidFill>
                  <a:schemeClr val="tx1">
                    <a:lumMod val="75000"/>
                    <a:lumOff val="25000"/>
                  </a:schemeClr>
                </a:solidFill>
              </a:rPr>
              <a:t>unterschiedliche Werte, </a:t>
            </a:r>
          </a:p>
          <a:p>
            <a:pPr algn="ctr">
              <a:lnSpc>
                <a:spcPct val="90000"/>
              </a:lnSpc>
              <a:defRPr/>
            </a:pPr>
            <a:r>
              <a:rPr lang="de-DE" sz="1700" dirty="0">
                <a:solidFill>
                  <a:schemeClr val="tx1">
                    <a:lumMod val="75000"/>
                    <a:lumOff val="25000"/>
                  </a:schemeClr>
                </a:solidFill>
              </a:rPr>
              <a:t>Normen, Lebens- u. Habitusstile</a:t>
            </a:r>
          </a:p>
        </p:txBody>
      </p:sp>
      <p:sp>
        <p:nvSpPr>
          <p:cNvPr id="411664" name="Rectangle 16"/>
          <p:cNvSpPr>
            <a:spLocks noChangeArrowheads="1"/>
          </p:cNvSpPr>
          <p:nvPr/>
        </p:nvSpPr>
        <p:spPr bwMode="auto">
          <a:xfrm>
            <a:off x="9623425" y="3306763"/>
            <a:ext cx="167760" cy="360846"/>
          </a:xfrm>
          <a:prstGeom prst="rect">
            <a:avLst/>
          </a:prstGeom>
          <a:noFill/>
          <a:ln w="9525">
            <a:noFill/>
            <a:miter lim="800000"/>
            <a:headEnd/>
            <a:tailEnd/>
          </a:ln>
          <a:effectLst/>
        </p:spPr>
        <p:txBody>
          <a:bodyPr wrap="none" lIns="83037" tIns="41518" rIns="83037" bIns="41518">
            <a:prstTxWarp prst="textNoShape">
              <a:avLst/>
            </a:prstTxWarp>
            <a:spAutoFit/>
          </a:bodyPr>
          <a:lstStyle/>
          <a:p>
            <a:pPr>
              <a:defRPr/>
            </a:pPr>
            <a:endParaRPr lang="de-DE">
              <a:effectLst>
                <a:outerShdw blurRad="38100" dist="38100" dir="2700000" algn="tl">
                  <a:srgbClr val="000000"/>
                </a:outerShdw>
              </a:effectLst>
              <a:latin typeface="Times" pitchFamily="-108" charset="0"/>
            </a:endParaRPr>
          </a:p>
        </p:txBody>
      </p:sp>
      <p:sp>
        <p:nvSpPr>
          <p:cNvPr id="411665" name="Rectangle 17"/>
          <p:cNvSpPr>
            <a:spLocks noChangeArrowheads="1"/>
          </p:cNvSpPr>
          <p:nvPr/>
        </p:nvSpPr>
        <p:spPr bwMode="auto">
          <a:xfrm>
            <a:off x="1524000" y="2909888"/>
            <a:ext cx="2293938" cy="514350"/>
          </a:xfrm>
          <a:prstGeom prst="rect">
            <a:avLst/>
          </a:prstGeom>
          <a:noFill/>
          <a:ln w="9525">
            <a:noFill/>
            <a:miter lim="800000"/>
            <a:headEnd/>
            <a:tailEnd/>
          </a:ln>
          <a:effectLst/>
        </p:spPr>
        <p:txBody>
          <a:bodyPr lIns="83037" tIns="41518" rIns="83037" bIns="41518">
            <a:prstTxWarp prst="textNoShape">
              <a:avLst/>
            </a:prstTxWarp>
            <a:spAutoFit/>
          </a:bodyPr>
          <a:lstStyle/>
          <a:p>
            <a:pPr>
              <a:defRPr/>
            </a:pPr>
            <a:r>
              <a:rPr lang="de-DE" sz="1400" dirty="0">
                <a:solidFill>
                  <a:schemeClr val="tx1">
                    <a:lumMod val="75000"/>
                    <a:lumOff val="25000"/>
                  </a:schemeClr>
                </a:solidFill>
              </a:rPr>
              <a:t>F. Heckmann;  H. Esser</a:t>
            </a:r>
          </a:p>
          <a:p>
            <a:pPr>
              <a:defRPr/>
            </a:pPr>
            <a:r>
              <a:rPr lang="de-DE" sz="1400" dirty="0">
                <a:solidFill>
                  <a:schemeClr val="tx1">
                    <a:lumMod val="75000"/>
                    <a:lumOff val="25000"/>
                  </a:schemeClr>
                </a:solidFill>
              </a:rPr>
              <a:t>modifiziert: K. Güngör</a:t>
            </a:r>
            <a:endParaRPr lang="de-DE" sz="1600" dirty="0">
              <a:solidFill>
                <a:schemeClr val="tx1">
                  <a:lumMod val="75000"/>
                  <a:lumOff val="25000"/>
                </a:schemeClr>
              </a:solidFill>
            </a:endParaRPr>
          </a:p>
        </p:txBody>
      </p:sp>
      <p:sp>
        <p:nvSpPr>
          <p:cNvPr id="411667" name="Line 19"/>
          <p:cNvSpPr>
            <a:spLocks noChangeShapeType="1"/>
          </p:cNvSpPr>
          <p:nvPr/>
        </p:nvSpPr>
        <p:spPr bwMode="auto">
          <a:xfrm flipV="1">
            <a:off x="1954214" y="1785938"/>
            <a:ext cx="3082925" cy="3968750"/>
          </a:xfrm>
          <a:prstGeom prst="line">
            <a:avLst/>
          </a:prstGeom>
          <a:noFill/>
          <a:ln w="50800">
            <a:solidFill>
              <a:schemeClr val="accent2"/>
            </a:solidFill>
            <a:prstDash val="sysDot"/>
            <a:round/>
            <a:headEnd/>
            <a:tailEnd type="triangle" w="lg" len="med"/>
          </a:ln>
          <a:effectLst/>
        </p:spPr>
        <p:txBody>
          <a:bodyPr lIns="83037" tIns="41518" rIns="83037" bIns="41518" anchor="ctr">
            <a:prstTxWarp prst="textNoShape">
              <a:avLst/>
            </a:prstTxWarp>
            <a:spAutoFit/>
          </a:bodyPr>
          <a:lstStyle/>
          <a:p>
            <a:pPr>
              <a:defRPr/>
            </a:pPr>
            <a:endParaRPr lang="de-DE">
              <a:latin typeface="Times" pitchFamily="-111" charset="0"/>
            </a:endParaRPr>
          </a:p>
        </p:txBody>
      </p:sp>
      <p:sp>
        <p:nvSpPr>
          <p:cNvPr id="411670" name="Line 22"/>
          <p:cNvSpPr>
            <a:spLocks noChangeShapeType="1"/>
          </p:cNvSpPr>
          <p:nvPr/>
        </p:nvSpPr>
        <p:spPr bwMode="auto">
          <a:xfrm flipH="1">
            <a:off x="3173414" y="2513013"/>
            <a:ext cx="1146175" cy="1389062"/>
          </a:xfrm>
          <a:prstGeom prst="line">
            <a:avLst/>
          </a:prstGeom>
          <a:noFill/>
          <a:ln w="25400">
            <a:solidFill>
              <a:schemeClr val="accent2"/>
            </a:solidFill>
            <a:prstDash val="sysDot"/>
            <a:round/>
            <a:headEnd/>
            <a:tailEnd type="triangle" w="lg" len="med"/>
          </a:ln>
          <a:effectLst/>
        </p:spPr>
        <p:txBody>
          <a:bodyPr lIns="83037" tIns="41518" rIns="83037" bIns="41518" anchor="ctr">
            <a:prstTxWarp prst="textNoShape">
              <a:avLst/>
            </a:prstTxWarp>
            <a:spAutoFit/>
          </a:bodyPr>
          <a:lstStyle/>
          <a:p>
            <a:pPr>
              <a:defRPr/>
            </a:pPr>
            <a:endParaRPr lang="de-DE">
              <a:latin typeface="Times" pitchFamily="-111" charset="0"/>
            </a:endParaRPr>
          </a:p>
        </p:txBody>
      </p:sp>
      <p:sp>
        <p:nvSpPr>
          <p:cNvPr id="411671" name="Rectangle 23"/>
          <p:cNvSpPr>
            <a:spLocks noChangeArrowheads="1"/>
          </p:cNvSpPr>
          <p:nvPr/>
        </p:nvSpPr>
        <p:spPr bwMode="auto">
          <a:xfrm>
            <a:off x="8229601" y="6019801"/>
            <a:ext cx="2297113" cy="638175"/>
          </a:xfrm>
          <a:prstGeom prst="rect">
            <a:avLst/>
          </a:prstGeom>
          <a:noFill/>
          <a:ln w="9525" cap="rnd">
            <a:solidFill>
              <a:schemeClr val="hlink"/>
            </a:solidFill>
            <a:prstDash val="sysDot"/>
            <a:miter lim="800000"/>
            <a:headEnd/>
            <a:tailEnd/>
          </a:ln>
          <a:effectLst/>
        </p:spPr>
        <p:txBody>
          <a:bodyPr lIns="83037" tIns="41518" rIns="83037" bIns="41518">
            <a:prstTxWarp prst="textNoShape">
              <a:avLst/>
            </a:prstTxWarp>
            <a:spAutoFit/>
          </a:bodyPr>
          <a:lstStyle/>
          <a:p>
            <a:pPr algn="ctr">
              <a:defRPr/>
            </a:pPr>
            <a:r>
              <a:rPr lang="de-DE" dirty="0">
                <a:solidFill>
                  <a:srgbClr val="31859C"/>
                </a:solidFill>
              </a:rPr>
              <a:t>Grund- u.  </a:t>
            </a:r>
          </a:p>
          <a:p>
            <a:pPr algn="ctr">
              <a:defRPr/>
            </a:pPr>
            <a:r>
              <a:rPr lang="de-DE" dirty="0">
                <a:solidFill>
                  <a:srgbClr val="31859C"/>
                </a:solidFill>
              </a:rPr>
              <a:t>Sicherheitsbedürfnisse</a:t>
            </a:r>
          </a:p>
        </p:txBody>
      </p:sp>
      <p:sp>
        <p:nvSpPr>
          <p:cNvPr id="411672" name="Rectangle 24"/>
          <p:cNvSpPr>
            <a:spLocks noChangeArrowheads="1"/>
          </p:cNvSpPr>
          <p:nvPr/>
        </p:nvSpPr>
        <p:spPr bwMode="auto">
          <a:xfrm>
            <a:off x="9423400" y="2513014"/>
            <a:ext cx="1271588" cy="638175"/>
          </a:xfrm>
          <a:prstGeom prst="rect">
            <a:avLst/>
          </a:prstGeom>
          <a:noFill/>
          <a:ln w="9525" cap="rnd">
            <a:solidFill>
              <a:schemeClr val="hlink"/>
            </a:solidFill>
            <a:prstDash val="sysDot"/>
            <a:miter lim="800000"/>
            <a:headEnd/>
            <a:tailEnd/>
          </a:ln>
          <a:effectLst/>
        </p:spPr>
        <p:txBody>
          <a:bodyPr wrap="none" lIns="83037" tIns="41518" rIns="83037" bIns="41518">
            <a:prstTxWarp prst="textNoShape">
              <a:avLst/>
            </a:prstTxWarp>
            <a:spAutoFit/>
          </a:bodyPr>
          <a:lstStyle/>
          <a:p>
            <a:pPr algn="r">
              <a:defRPr/>
            </a:pPr>
            <a:r>
              <a:rPr lang="de-DE" dirty="0">
                <a:solidFill>
                  <a:schemeClr val="accent5">
                    <a:lumMod val="75000"/>
                  </a:schemeClr>
                </a:solidFill>
              </a:rPr>
              <a:t>Ich-</a:t>
            </a:r>
          </a:p>
          <a:p>
            <a:pPr algn="r">
              <a:defRPr/>
            </a:pPr>
            <a:r>
              <a:rPr lang="de-DE" dirty="0">
                <a:solidFill>
                  <a:schemeClr val="accent5">
                    <a:lumMod val="75000"/>
                  </a:schemeClr>
                </a:solidFill>
              </a:rPr>
              <a:t>Bedürfnisse</a:t>
            </a:r>
          </a:p>
        </p:txBody>
      </p:sp>
      <p:sp>
        <p:nvSpPr>
          <p:cNvPr id="411673" name="Rectangle 25"/>
          <p:cNvSpPr>
            <a:spLocks noChangeArrowheads="1"/>
          </p:cNvSpPr>
          <p:nvPr/>
        </p:nvSpPr>
        <p:spPr bwMode="auto">
          <a:xfrm>
            <a:off x="9418638" y="4100514"/>
            <a:ext cx="1276350" cy="638175"/>
          </a:xfrm>
          <a:prstGeom prst="rect">
            <a:avLst/>
          </a:prstGeom>
          <a:noFill/>
          <a:ln w="9525" cap="rnd">
            <a:solidFill>
              <a:schemeClr val="hlink"/>
            </a:solidFill>
            <a:prstDash val="sysDot"/>
            <a:miter lim="800000"/>
            <a:headEnd/>
            <a:tailEnd/>
          </a:ln>
          <a:effectLst/>
        </p:spPr>
        <p:txBody>
          <a:bodyPr wrap="none" lIns="83037" tIns="41518" rIns="83037" bIns="41518">
            <a:prstTxWarp prst="textNoShape">
              <a:avLst/>
            </a:prstTxWarp>
            <a:spAutoFit/>
          </a:bodyPr>
          <a:lstStyle/>
          <a:p>
            <a:pPr algn="r">
              <a:defRPr/>
            </a:pPr>
            <a:r>
              <a:rPr lang="de-DE" dirty="0">
                <a:solidFill>
                  <a:srgbClr val="31859C"/>
                </a:solidFill>
              </a:rPr>
              <a:t>Soziale </a:t>
            </a:r>
          </a:p>
          <a:p>
            <a:pPr algn="r">
              <a:defRPr/>
            </a:pPr>
            <a:r>
              <a:rPr lang="de-DE" dirty="0">
                <a:solidFill>
                  <a:srgbClr val="31859C"/>
                </a:solidFill>
              </a:rPr>
              <a:t>Bedürfnisse</a:t>
            </a:r>
          </a:p>
        </p:txBody>
      </p:sp>
      <p:sp>
        <p:nvSpPr>
          <p:cNvPr id="411676" name="Line 28"/>
          <p:cNvSpPr>
            <a:spLocks noChangeShapeType="1"/>
          </p:cNvSpPr>
          <p:nvPr/>
        </p:nvSpPr>
        <p:spPr bwMode="auto">
          <a:xfrm flipH="1" flipV="1">
            <a:off x="7115176" y="1719263"/>
            <a:ext cx="2938463" cy="3968750"/>
          </a:xfrm>
          <a:prstGeom prst="line">
            <a:avLst/>
          </a:prstGeom>
          <a:noFill/>
          <a:ln w="50800">
            <a:solidFill>
              <a:schemeClr val="accent2"/>
            </a:solidFill>
            <a:prstDash val="sysDot"/>
            <a:round/>
            <a:headEnd/>
            <a:tailEnd type="triangle" w="lg" len="med"/>
          </a:ln>
          <a:effectLst/>
        </p:spPr>
        <p:txBody>
          <a:bodyPr lIns="83037" tIns="41518" rIns="83037" bIns="41518" anchor="ctr">
            <a:prstTxWarp prst="textNoShape">
              <a:avLst/>
            </a:prstTxWarp>
            <a:spAutoFit/>
          </a:bodyPr>
          <a:lstStyle/>
          <a:p>
            <a:pPr>
              <a:defRPr/>
            </a:pPr>
            <a:endParaRPr lang="de-DE">
              <a:latin typeface="Times" pitchFamily="-111" charset="0"/>
            </a:endParaRPr>
          </a:p>
        </p:txBody>
      </p:sp>
      <p:sp>
        <p:nvSpPr>
          <p:cNvPr id="411677" name="Line 29"/>
          <p:cNvSpPr>
            <a:spLocks noChangeShapeType="1"/>
          </p:cNvSpPr>
          <p:nvPr/>
        </p:nvSpPr>
        <p:spPr bwMode="auto">
          <a:xfrm>
            <a:off x="7759701" y="2314575"/>
            <a:ext cx="1147763" cy="1587500"/>
          </a:xfrm>
          <a:prstGeom prst="line">
            <a:avLst/>
          </a:prstGeom>
          <a:noFill/>
          <a:ln w="25400">
            <a:solidFill>
              <a:schemeClr val="accent2"/>
            </a:solidFill>
            <a:prstDash val="sysDot"/>
            <a:round/>
            <a:headEnd/>
            <a:tailEnd type="triangle" w="lg" len="med"/>
          </a:ln>
          <a:effectLst/>
        </p:spPr>
        <p:txBody>
          <a:bodyPr lIns="83037" tIns="41518" rIns="83037" bIns="41518" anchor="ctr">
            <a:prstTxWarp prst="textNoShape">
              <a:avLst/>
            </a:prstTxWarp>
            <a:spAutoFit/>
          </a:bodyPr>
          <a:lstStyle/>
          <a:p>
            <a:pPr>
              <a:defRPr/>
            </a:pPr>
            <a:endParaRPr lang="de-DE">
              <a:latin typeface="Times" pitchFamily="-111" charset="0"/>
            </a:endParaRPr>
          </a:p>
        </p:txBody>
      </p:sp>
    </p:spTree>
    <p:extLst>
      <p:ext uri="{BB962C8B-B14F-4D97-AF65-F5344CB8AC3E}">
        <p14:creationId xmlns:p14="http://schemas.microsoft.com/office/powerpoint/2010/main" val="1912352461"/>
      </p:ext>
    </p:extLst>
  </p:cSld>
  <p:clrMapOvr>
    <a:masterClrMapping/>
  </p:clrMapOvr>
  <mc:AlternateContent xmlns:mc="http://schemas.openxmlformats.org/markup-compatibility/2006" xmlns:p14="http://schemas.microsoft.com/office/powerpoint/2010/main">
    <mc:Choice Requires="p14">
      <p:transition spd="med">
        <p14:prism dir="r"/>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1652"/>
                                        </p:tgtEl>
                                        <p:attrNameLst>
                                          <p:attrName>style.visibility</p:attrName>
                                        </p:attrNameLst>
                                      </p:cBhvr>
                                      <p:to>
                                        <p:strVal val="visible"/>
                                      </p:to>
                                    </p:set>
                                    <p:animEffect transition="in" filter="fade">
                                      <p:cBhvr>
                                        <p:cTn id="7" dur="500"/>
                                        <p:tgtEl>
                                          <p:spTgt spid="4116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1659"/>
                                        </p:tgtEl>
                                        <p:attrNameLst>
                                          <p:attrName>style.visibility</p:attrName>
                                        </p:attrNameLst>
                                      </p:cBhvr>
                                      <p:to>
                                        <p:strVal val="visible"/>
                                      </p:to>
                                    </p:set>
                                    <p:animEffect transition="in" filter="fade">
                                      <p:cBhvr>
                                        <p:cTn id="12" dur="500"/>
                                        <p:tgtEl>
                                          <p:spTgt spid="41165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1660"/>
                                        </p:tgtEl>
                                        <p:attrNameLst>
                                          <p:attrName>style.visibility</p:attrName>
                                        </p:attrNameLst>
                                      </p:cBhvr>
                                      <p:to>
                                        <p:strVal val="visible"/>
                                      </p:to>
                                    </p:set>
                                    <p:animEffect transition="in" filter="fade">
                                      <p:cBhvr>
                                        <p:cTn id="17" dur="500"/>
                                        <p:tgtEl>
                                          <p:spTgt spid="41166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1662"/>
                                        </p:tgtEl>
                                        <p:attrNameLst>
                                          <p:attrName>style.visibility</p:attrName>
                                        </p:attrNameLst>
                                      </p:cBhvr>
                                      <p:to>
                                        <p:strVal val="visible"/>
                                      </p:to>
                                    </p:set>
                                    <p:animEffect transition="in" filter="fade">
                                      <p:cBhvr>
                                        <p:cTn id="22" dur="500"/>
                                        <p:tgtEl>
                                          <p:spTgt spid="41166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11661"/>
                                        </p:tgtEl>
                                        <p:attrNameLst>
                                          <p:attrName>style.visibility</p:attrName>
                                        </p:attrNameLst>
                                      </p:cBhvr>
                                      <p:to>
                                        <p:strVal val="visible"/>
                                      </p:to>
                                    </p:set>
                                    <p:animEffect transition="in" filter="fade">
                                      <p:cBhvr>
                                        <p:cTn id="27" dur="500"/>
                                        <p:tgtEl>
                                          <p:spTgt spid="41166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11667"/>
                                        </p:tgtEl>
                                        <p:attrNameLst>
                                          <p:attrName>style.visibility</p:attrName>
                                        </p:attrNameLst>
                                      </p:cBhvr>
                                      <p:to>
                                        <p:strVal val="visible"/>
                                      </p:to>
                                    </p:set>
                                    <p:animEffect transition="in" filter="fade">
                                      <p:cBhvr>
                                        <p:cTn id="32" dur="500"/>
                                        <p:tgtEl>
                                          <p:spTgt spid="41166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11670"/>
                                        </p:tgtEl>
                                        <p:attrNameLst>
                                          <p:attrName>style.visibility</p:attrName>
                                        </p:attrNameLst>
                                      </p:cBhvr>
                                      <p:to>
                                        <p:strVal val="visible"/>
                                      </p:to>
                                    </p:set>
                                    <p:animEffect transition="in" filter="fade">
                                      <p:cBhvr>
                                        <p:cTn id="35" dur="500"/>
                                        <p:tgtEl>
                                          <p:spTgt spid="411670"/>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11676"/>
                                        </p:tgtEl>
                                        <p:attrNameLst>
                                          <p:attrName>style.visibility</p:attrName>
                                        </p:attrNameLst>
                                      </p:cBhvr>
                                      <p:to>
                                        <p:strVal val="visible"/>
                                      </p:to>
                                    </p:set>
                                    <p:animEffect transition="in" filter="fade">
                                      <p:cBhvr>
                                        <p:cTn id="38" dur="500"/>
                                        <p:tgtEl>
                                          <p:spTgt spid="411676"/>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11677"/>
                                        </p:tgtEl>
                                        <p:attrNameLst>
                                          <p:attrName>style.visibility</p:attrName>
                                        </p:attrNameLst>
                                      </p:cBhvr>
                                      <p:to>
                                        <p:strVal val="visible"/>
                                      </p:to>
                                    </p:set>
                                    <p:animEffect transition="in" filter="fade">
                                      <p:cBhvr>
                                        <p:cTn id="41" dur="500"/>
                                        <p:tgtEl>
                                          <p:spTgt spid="41167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11671"/>
                                        </p:tgtEl>
                                        <p:attrNameLst>
                                          <p:attrName>style.visibility</p:attrName>
                                        </p:attrNameLst>
                                      </p:cBhvr>
                                      <p:to>
                                        <p:strVal val="visible"/>
                                      </p:to>
                                    </p:set>
                                    <p:animEffect transition="in" filter="fade">
                                      <p:cBhvr>
                                        <p:cTn id="46" dur="500"/>
                                        <p:tgtEl>
                                          <p:spTgt spid="41167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11673"/>
                                        </p:tgtEl>
                                        <p:attrNameLst>
                                          <p:attrName>style.visibility</p:attrName>
                                        </p:attrNameLst>
                                      </p:cBhvr>
                                      <p:to>
                                        <p:strVal val="visible"/>
                                      </p:to>
                                    </p:set>
                                    <p:animEffect transition="in" filter="fade">
                                      <p:cBhvr>
                                        <p:cTn id="49" dur="500"/>
                                        <p:tgtEl>
                                          <p:spTgt spid="411673"/>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11672"/>
                                        </p:tgtEl>
                                        <p:attrNameLst>
                                          <p:attrName>style.visibility</p:attrName>
                                        </p:attrNameLst>
                                      </p:cBhvr>
                                      <p:to>
                                        <p:strVal val="visible"/>
                                      </p:to>
                                    </p:set>
                                    <p:animEffect transition="in" filter="fade">
                                      <p:cBhvr>
                                        <p:cTn id="52" dur="500"/>
                                        <p:tgtEl>
                                          <p:spTgt spid="41167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11665"/>
                                        </p:tgtEl>
                                        <p:attrNameLst>
                                          <p:attrName>style.visibility</p:attrName>
                                        </p:attrNameLst>
                                      </p:cBhvr>
                                      <p:to>
                                        <p:strVal val="visible"/>
                                      </p:to>
                                    </p:set>
                                    <p:animEffect transition="in" filter="fade">
                                      <p:cBhvr>
                                        <p:cTn id="57" dur="500"/>
                                        <p:tgtEl>
                                          <p:spTgt spid="4116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652" grpId="0" animBg="1"/>
      <p:bldP spid="411659" grpId="0"/>
      <p:bldP spid="411660" grpId="0"/>
      <p:bldP spid="411661" grpId="0"/>
      <p:bldP spid="411662" grpId="0"/>
      <p:bldP spid="411665" grpId="0"/>
      <p:bldP spid="411667" grpId="0" animBg="1"/>
      <p:bldP spid="411670" grpId="0" animBg="1"/>
      <p:bldP spid="411671" grpId="0" animBg="1"/>
      <p:bldP spid="411672" grpId="0" animBg="1"/>
      <p:bldP spid="411673" grpId="0" animBg="1"/>
      <p:bldP spid="411676" grpId="0" animBg="1"/>
      <p:bldP spid="41167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6685" y="46847"/>
            <a:ext cx="11054255" cy="1325563"/>
          </a:xfrm>
        </p:spPr>
        <p:txBody>
          <a:bodyPr>
            <a:normAutofit/>
          </a:bodyPr>
          <a:lstStyle/>
          <a:p>
            <a:pPr algn="r"/>
            <a:r>
              <a:rPr lang="de-AT" sz="3600" dirty="0" smtClean="0">
                <a:solidFill>
                  <a:schemeClr val="accent5">
                    <a:lumMod val="50000"/>
                  </a:schemeClr>
                </a:solidFill>
                <a:latin typeface="+mn-lt"/>
              </a:rPr>
              <a:t>Vier Kernkompetenzen </a:t>
            </a:r>
            <a:br>
              <a:rPr lang="de-AT" sz="3600" dirty="0" smtClean="0">
                <a:solidFill>
                  <a:schemeClr val="accent5">
                    <a:lumMod val="50000"/>
                  </a:schemeClr>
                </a:solidFill>
                <a:latin typeface="+mn-lt"/>
              </a:rPr>
            </a:br>
            <a:r>
              <a:rPr lang="de-AT" sz="3600" dirty="0" smtClean="0">
                <a:solidFill>
                  <a:schemeClr val="accent5">
                    <a:lumMod val="50000"/>
                  </a:schemeClr>
                </a:solidFill>
                <a:latin typeface="+mn-lt"/>
              </a:rPr>
              <a:t>einer migrationsgeprägten Gesellschaft </a:t>
            </a:r>
            <a:endParaRPr lang="de-AT" sz="3600" dirty="0">
              <a:solidFill>
                <a:schemeClr val="accent5">
                  <a:lumMod val="50000"/>
                </a:schemeClr>
              </a:solidFill>
              <a:latin typeface="+mn-lt"/>
            </a:endParaRPr>
          </a:p>
        </p:txBody>
      </p:sp>
      <p:sp>
        <p:nvSpPr>
          <p:cNvPr id="12" name="Freihandform 11"/>
          <p:cNvSpPr/>
          <p:nvPr/>
        </p:nvSpPr>
        <p:spPr>
          <a:xfrm>
            <a:off x="5829642" y="2523182"/>
            <a:ext cx="774869" cy="774869"/>
          </a:xfrm>
          <a:custGeom>
            <a:avLst/>
            <a:gdLst>
              <a:gd name="connsiteX0" fmla="*/ 0 w 774869"/>
              <a:gd name="connsiteY0" fmla="*/ 426178 h 774869"/>
              <a:gd name="connsiteX1" fmla="*/ 174346 w 774869"/>
              <a:gd name="connsiteY1" fmla="*/ 426178 h 774869"/>
              <a:gd name="connsiteX2" fmla="*/ 174346 w 774869"/>
              <a:gd name="connsiteY2" fmla="*/ 0 h 774869"/>
              <a:gd name="connsiteX3" fmla="*/ 600523 w 774869"/>
              <a:gd name="connsiteY3" fmla="*/ 0 h 774869"/>
              <a:gd name="connsiteX4" fmla="*/ 600523 w 774869"/>
              <a:gd name="connsiteY4" fmla="*/ 426178 h 774869"/>
              <a:gd name="connsiteX5" fmla="*/ 774869 w 774869"/>
              <a:gd name="connsiteY5" fmla="*/ 426178 h 774869"/>
              <a:gd name="connsiteX6" fmla="*/ 387435 w 774869"/>
              <a:gd name="connsiteY6" fmla="*/ 774869 h 774869"/>
              <a:gd name="connsiteX7" fmla="*/ 0 w 774869"/>
              <a:gd name="connsiteY7" fmla="*/ 426178 h 774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4869" h="774869">
                <a:moveTo>
                  <a:pt x="0" y="426178"/>
                </a:moveTo>
                <a:lnTo>
                  <a:pt x="174346" y="426178"/>
                </a:lnTo>
                <a:lnTo>
                  <a:pt x="174346" y="0"/>
                </a:lnTo>
                <a:lnTo>
                  <a:pt x="600523" y="0"/>
                </a:lnTo>
                <a:lnTo>
                  <a:pt x="600523" y="426178"/>
                </a:lnTo>
                <a:lnTo>
                  <a:pt x="774869" y="426178"/>
                </a:lnTo>
                <a:lnTo>
                  <a:pt x="387435" y="774869"/>
                </a:lnTo>
                <a:lnTo>
                  <a:pt x="0" y="426178"/>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18796" tIns="44450" rIns="218796" bIns="236230" numCol="1" spcCol="1270" anchor="ctr" anchorCtr="0">
            <a:noAutofit/>
          </a:bodyPr>
          <a:lstStyle/>
          <a:p>
            <a:pPr lvl="0" algn="ctr" defTabSz="1555750">
              <a:lnSpc>
                <a:spcPct val="90000"/>
              </a:lnSpc>
              <a:spcBef>
                <a:spcPct val="0"/>
              </a:spcBef>
              <a:spcAft>
                <a:spcPct val="35000"/>
              </a:spcAft>
            </a:pPr>
            <a:endParaRPr lang="de-AT" sz="3500" kern="1200"/>
          </a:p>
        </p:txBody>
      </p:sp>
      <p:sp>
        <p:nvSpPr>
          <p:cNvPr id="13" name="Freihandform 12"/>
          <p:cNvSpPr/>
          <p:nvPr/>
        </p:nvSpPr>
        <p:spPr>
          <a:xfrm>
            <a:off x="5792222" y="4464592"/>
            <a:ext cx="774869" cy="774869"/>
          </a:xfrm>
          <a:custGeom>
            <a:avLst/>
            <a:gdLst>
              <a:gd name="connsiteX0" fmla="*/ 0 w 774869"/>
              <a:gd name="connsiteY0" fmla="*/ 426178 h 774869"/>
              <a:gd name="connsiteX1" fmla="*/ 174346 w 774869"/>
              <a:gd name="connsiteY1" fmla="*/ 426178 h 774869"/>
              <a:gd name="connsiteX2" fmla="*/ 174346 w 774869"/>
              <a:gd name="connsiteY2" fmla="*/ 0 h 774869"/>
              <a:gd name="connsiteX3" fmla="*/ 600523 w 774869"/>
              <a:gd name="connsiteY3" fmla="*/ 0 h 774869"/>
              <a:gd name="connsiteX4" fmla="*/ 600523 w 774869"/>
              <a:gd name="connsiteY4" fmla="*/ 426178 h 774869"/>
              <a:gd name="connsiteX5" fmla="*/ 774869 w 774869"/>
              <a:gd name="connsiteY5" fmla="*/ 426178 h 774869"/>
              <a:gd name="connsiteX6" fmla="*/ 387435 w 774869"/>
              <a:gd name="connsiteY6" fmla="*/ 774869 h 774869"/>
              <a:gd name="connsiteX7" fmla="*/ 0 w 774869"/>
              <a:gd name="connsiteY7" fmla="*/ 426178 h 774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4869" h="774869">
                <a:moveTo>
                  <a:pt x="0" y="426178"/>
                </a:moveTo>
                <a:lnTo>
                  <a:pt x="174346" y="426178"/>
                </a:lnTo>
                <a:lnTo>
                  <a:pt x="174346" y="0"/>
                </a:lnTo>
                <a:lnTo>
                  <a:pt x="600523" y="0"/>
                </a:lnTo>
                <a:lnTo>
                  <a:pt x="600523" y="426178"/>
                </a:lnTo>
                <a:lnTo>
                  <a:pt x="774869" y="426178"/>
                </a:lnTo>
                <a:lnTo>
                  <a:pt x="387435" y="774869"/>
                </a:lnTo>
                <a:lnTo>
                  <a:pt x="0" y="426178"/>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18796" tIns="44450" rIns="218796" bIns="236230" numCol="1" spcCol="1270" anchor="ctr" anchorCtr="0">
            <a:noAutofit/>
          </a:bodyPr>
          <a:lstStyle/>
          <a:p>
            <a:pPr lvl="0" algn="ctr" defTabSz="1555750">
              <a:lnSpc>
                <a:spcPct val="90000"/>
              </a:lnSpc>
              <a:spcBef>
                <a:spcPct val="0"/>
              </a:spcBef>
              <a:spcAft>
                <a:spcPct val="35000"/>
              </a:spcAft>
            </a:pPr>
            <a:endParaRPr lang="de-AT" sz="3500" kern="1200"/>
          </a:p>
        </p:txBody>
      </p:sp>
      <p:sp>
        <p:nvSpPr>
          <p:cNvPr id="20" name="Abgerundetes Rechteck 19"/>
          <p:cNvSpPr/>
          <p:nvPr/>
        </p:nvSpPr>
        <p:spPr>
          <a:xfrm>
            <a:off x="276685" y="1510617"/>
            <a:ext cx="6787055" cy="14272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de-AT" sz="2800" dirty="0"/>
              <a:t>Migrations- &amp; </a:t>
            </a:r>
            <a:r>
              <a:rPr lang="de-AT" sz="2800" dirty="0" smtClean="0"/>
              <a:t>Mobilitätskompetenz</a:t>
            </a:r>
            <a:endParaRPr lang="de-AT" sz="2800" dirty="0"/>
          </a:p>
          <a:p>
            <a:pPr lvl="1"/>
            <a:r>
              <a:rPr lang="de-AT" dirty="0" smtClean="0"/>
              <a:t>Gesteuerte &amp; nicht gesteuerte Zuwanderung, Familiennachzug, humanitäre Verpflichtungen,</a:t>
            </a:r>
            <a:r>
              <a:rPr lang="de-AT" dirty="0"/>
              <a:t> </a:t>
            </a:r>
            <a:r>
              <a:rPr lang="de-AT" dirty="0" smtClean="0"/>
              <a:t>Arbeitskräftebedarf &amp; wirksame Anwerbestrategien, </a:t>
            </a:r>
            <a:r>
              <a:rPr lang="de-AT" dirty="0"/>
              <a:t>zirkuläre Migration, </a:t>
            </a:r>
            <a:r>
              <a:rPr lang="de-AT" dirty="0" smtClean="0"/>
              <a:t>etc.  </a:t>
            </a:r>
          </a:p>
        </p:txBody>
      </p:sp>
      <p:sp>
        <p:nvSpPr>
          <p:cNvPr id="21" name="Abgerundetes Rechteck 20"/>
          <p:cNvSpPr/>
          <p:nvPr/>
        </p:nvSpPr>
        <p:spPr>
          <a:xfrm>
            <a:off x="7129390" y="1870563"/>
            <a:ext cx="4990658" cy="443625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lvl="0" defTabSz="1377950">
              <a:lnSpc>
                <a:spcPct val="90000"/>
              </a:lnSpc>
              <a:spcBef>
                <a:spcPct val="0"/>
              </a:spcBef>
              <a:spcAft>
                <a:spcPct val="35000"/>
              </a:spcAft>
            </a:pPr>
            <a:r>
              <a:rPr lang="de-AT" sz="2800" dirty="0"/>
              <a:t>Menschenrechtsbasierte </a:t>
            </a:r>
            <a:r>
              <a:rPr lang="de-AT" sz="2800" dirty="0" smtClean="0"/>
              <a:t>Pluralitätskompetenz</a:t>
            </a:r>
          </a:p>
          <a:p>
            <a:pPr lvl="0" defTabSz="1377950">
              <a:lnSpc>
                <a:spcPct val="90000"/>
              </a:lnSpc>
              <a:spcBef>
                <a:spcPct val="0"/>
              </a:spcBef>
              <a:spcAft>
                <a:spcPts val="600"/>
              </a:spcAft>
            </a:pPr>
            <a:r>
              <a:rPr lang="de-AT" sz="2000" dirty="0" smtClean="0"/>
              <a:t>Vielfalt ist in vielfältiger Weise vielfältig!</a:t>
            </a:r>
          </a:p>
          <a:p>
            <a:pPr lvl="0" defTabSz="1377950">
              <a:lnSpc>
                <a:spcPct val="90000"/>
              </a:lnSpc>
              <a:spcBef>
                <a:spcPct val="0"/>
              </a:spcBef>
              <a:spcAft>
                <a:spcPts val="600"/>
              </a:spcAft>
            </a:pPr>
            <a:r>
              <a:rPr lang="de-AT" sz="2000" dirty="0" smtClean="0"/>
              <a:t>Menschwürde &amp; -rechte als Richtschnur!</a:t>
            </a:r>
          </a:p>
          <a:p>
            <a:pPr lvl="0" defTabSz="1377950">
              <a:lnSpc>
                <a:spcPct val="90000"/>
              </a:lnSpc>
              <a:spcBef>
                <a:spcPct val="0"/>
              </a:spcBef>
              <a:spcAft>
                <a:spcPts val="600"/>
              </a:spcAft>
            </a:pPr>
            <a:r>
              <a:rPr lang="de-AT" sz="2000" dirty="0" smtClean="0"/>
              <a:t>Chancen &amp; Potentiale anerkennen!</a:t>
            </a:r>
          </a:p>
          <a:p>
            <a:pPr lvl="0" defTabSz="1377950">
              <a:lnSpc>
                <a:spcPct val="90000"/>
              </a:lnSpc>
              <a:spcBef>
                <a:spcPct val="0"/>
              </a:spcBef>
              <a:spcAft>
                <a:spcPts val="600"/>
              </a:spcAft>
            </a:pPr>
            <a:r>
              <a:rPr lang="de-AT" sz="2000" dirty="0" smtClean="0"/>
              <a:t>Probleme &amp;Herausforderungen offen, konstruktiv-kritisch, jenseits von Gehässigkeiten ansprechen!</a:t>
            </a:r>
          </a:p>
        </p:txBody>
      </p:sp>
      <p:sp>
        <p:nvSpPr>
          <p:cNvPr id="23" name="Abgerundetes Rechteck 22"/>
          <p:cNvSpPr/>
          <p:nvPr/>
        </p:nvSpPr>
        <p:spPr>
          <a:xfrm>
            <a:off x="276684" y="3319585"/>
            <a:ext cx="6787055" cy="153820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defTabSz="1377950">
              <a:lnSpc>
                <a:spcPct val="90000"/>
              </a:lnSpc>
              <a:spcBef>
                <a:spcPct val="0"/>
              </a:spcBef>
              <a:spcAft>
                <a:spcPct val="35000"/>
              </a:spcAft>
            </a:pPr>
            <a:r>
              <a:rPr lang="de-AT" sz="2800" dirty="0"/>
              <a:t>Aufnahme- &amp; </a:t>
            </a:r>
            <a:r>
              <a:rPr lang="de-AT" sz="2800" dirty="0" smtClean="0"/>
              <a:t>Integrationskompetenz</a:t>
            </a:r>
          </a:p>
          <a:p>
            <a:pPr lvl="1" defTabSz="1377950">
              <a:lnSpc>
                <a:spcPct val="90000"/>
              </a:lnSpc>
              <a:spcBef>
                <a:spcPct val="0"/>
              </a:spcBef>
              <a:spcAft>
                <a:spcPct val="35000"/>
              </a:spcAft>
            </a:pPr>
            <a:r>
              <a:rPr lang="de-AT" dirty="0" smtClean="0"/>
              <a:t>Willkommenskultur bei der Niederlassungs- &amp; Etablierung Integration von Anfang an: Wohnung, Sprachkurse, Netzwerke, Zugang zu Bildung &amp; Arbeitsmarkt </a:t>
            </a:r>
            <a:r>
              <a:rPr lang="de-AT" dirty="0" err="1" smtClean="0"/>
              <a:t>Nostrifizierungen</a:t>
            </a:r>
            <a:r>
              <a:rPr lang="de-AT" dirty="0" smtClean="0"/>
              <a:t> etc.,           ca</a:t>
            </a:r>
            <a:r>
              <a:rPr lang="de-AT" dirty="0"/>
              <a:t>. </a:t>
            </a:r>
            <a:r>
              <a:rPr lang="de-AT" dirty="0" smtClean="0"/>
              <a:t>die ersten 5 bis max. 10 </a:t>
            </a:r>
            <a:r>
              <a:rPr lang="de-AT" dirty="0"/>
              <a:t>Jahre</a:t>
            </a:r>
          </a:p>
        </p:txBody>
      </p:sp>
      <p:sp>
        <p:nvSpPr>
          <p:cNvPr id="24" name="Abgerundetes Rechteck 23"/>
          <p:cNvSpPr/>
          <p:nvPr/>
        </p:nvSpPr>
        <p:spPr>
          <a:xfrm>
            <a:off x="276684" y="5239461"/>
            <a:ext cx="6787054" cy="153820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defTabSz="1377950">
              <a:lnSpc>
                <a:spcPct val="90000"/>
              </a:lnSpc>
              <a:spcBef>
                <a:spcPct val="0"/>
              </a:spcBef>
              <a:spcAft>
                <a:spcPct val="35000"/>
              </a:spcAft>
            </a:pPr>
            <a:r>
              <a:rPr lang="de-AT" sz="2800" dirty="0"/>
              <a:t>Teilhabe- &amp; Inklusionskompetenz</a:t>
            </a:r>
          </a:p>
          <a:p>
            <a:pPr lvl="1" defTabSz="1377950">
              <a:lnSpc>
                <a:spcPct val="90000"/>
              </a:lnSpc>
              <a:spcBef>
                <a:spcPct val="0"/>
              </a:spcBef>
              <a:spcAft>
                <a:spcPct val="35000"/>
              </a:spcAft>
            </a:pPr>
            <a:r>
              <a:rPr lang="de-AT" dirty="0" smtClean="0"/>
              <a:t>Gleiche und faire Zugangs &amp; Teilhabechancen in allen Bereichen, Staatbürgerschaft, Wahlrecht, Bekämpfung der sichtbaren und unsichtbaren Barrieren etc. </a:t>
            </a:r>
            <a:endParaRPr lang="de-AT" dirty="0"/>
          </a:p>
        </p:txBody>
      </p:sp>
    </p:spTree>
    <p:extLst>
      <p:ext uri="{BB962C8B-B14F-4D97-AF65-F5344CB8AC3E}">
        <p14:creationId xmlns:p14="http://schemas.microsoft.com/office/powerpoint/2010/main" val="181664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21">
                                            <p:txEl>
                                              <p:pRg st="0" end="0"/>
                                            </p:txEl>
                                          </p:spTgt>
                                        </p:tgtEl>
                                        <p:attrNameLst>
                                          <p:attrName>style.visibility</p:attrName>
                                        </p:attrNameLst>
                                      </p:cBhvr>
                                      <p:to>
                                        <p:strVal val="visible"/>
                                      </p:to>
                                    </p:set>
                                    <p:animEffect transition="in" filter="fade">
                                      <p:cBhvr>
                                        <p:cTn id="33" dur="500"/>
                                        <p:tgtEl>
                                          <p:spTgt spid="21">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1">
                                            <p:txEl>
                                              <p:pRg st="1" end="1"/>
                                            </p:txEl>
                                          </p:spTgt>
                                        </p:tgtEl>
                                        <p:attrNameLst>
                                          <p:attrName>style.visibility</p:attrName>
                                        </p:attrNameLst>
                                      </p:cBhvr>
                                      <p:to>
                                        <p:strVal val="visible"/>
                                      </p:to>
                                    </p:set>
                                    <p:animEffect transition="in" filter="fade">
                                      <p:cBhvr>
                                        <p:cTn id="38" dur="500"/>
                                        <p:tgtEl>
                                          <p:spTgt spid="21">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21">
                                            <p:txEl>
                                              <p:pRg st="2" end="2"/>
                                            </p:txEl>
                                          </p:spTgt>
                                        </p:tgtEl>
                                        <p:attrNameLst>
                                          <p:attrName>style.visibility</p:attrName>
                                        </p:attrNameLst>
                                      </p:cBhvr>
                                      <p:to>
                                        <p:strVal val="visible"/>
                                      </p:to>
                                    </p:set>
                                    <p:animEffect transition="in" filter="fade">
                                      <p:cBhvr>
                                        <p:cTn id="43" dur="500"/>
                                        <p:tgtEl>
                                          <p:spTgt spid="21">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21">
                                            <p:txEl>
                                              <p:pRg st="3" end="3"/>
                                            </p:txEl>
                                          </p:spTgt>
                                        </p:tgtEl>
                                        <p:attrNameLst>
                                          <p:attrName>style.visibility</p:attrName>
                                        </p:attrNameLst>
                                      </p:cBhvr>
                                      <p:to>
                                        <p:strVal val="visible"/>
                                      </p:to>
                                    </p:set>
                                    <p:animEffect transition="in" filter="fade">
                                      <p:cBhvr>
                                        <p:cTn id="48" dur="500"/>
                                        <p:tgtEl>
                                          <p:spTgt spid="21">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21">
                                            <p:txEl>
                                              <p:pRg st="4" end="4"/>
                                            </p:txEl>
                                          </p:spTgt>
                                        </p:tgtEl>
                                        <p:attrNameLst>
                                          <p:attrName>style.visibility</p:attrName>
                                        </p:attrNameLst>
                                      </p:cBhvr>
                                      <p:to>
                                        <p:strVal val="visible"/>
                                      </p:to>
                                    </p:set>
                                    <p:animEffect transition="in" filter="fade">
                                      <p:cBhvr>
                                        <p:cTn id="53" dur="500"/>
                                        <p:tgtEl>
                                          <p:spTgt spid="2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20" grpId="0" animBg="1"/>
      <p:bldP spid="21" grpId="0" animBg="1"/>
      <p:bldP spid="23" grpId="0" animBg="1"/>
      <p:bldP spid="2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traxler eing"/>
          <p:cNvPicPr>
            <a:picLocks noChangeAspect="1" noChangeArrowheads="1"/>
          </p:cNvPicPr>
          <p:nvPr/>
        </p:nvPicPr>
        <p:blipFill>
          <a:blip r:embed="rId3"/>
          <a:srcRect/>
          <a:stretch>
            <a:fillRect/>
          </a:stretch>
        </p:blipFill>
        <p:spPr bwMode="auto">
          <a:xfrm>
            <a:off x="1524000" y="906967"/>
            <a:ext cx="9144000" cy="5471793"/>
          </a:xfrm>
          <a:prstGeom prst="rect">
            <a:avLst/>
          </a:prstGeom>
          <a:noFill/>
          <a:ln w="9525">
            <a:noFill/>
            <a:miter lim="800000"/>
            <a:headEnd/>
            <a:tailEnd/>
          </a:ln>
        </p:spPr>
      </p:pic>
      <p:sp>
        <p:nvSpPr>
          <p:cNvPr id="411651" name="Rectangle 3"/>
          <p:cNvSpPr>
            <a:spLocks noGrp="1" noChangeArrowheads="1"/>
          </p:cNvSpPr>
          <p:nvPr>
            <p:ph type="title"/>
          </p:nvPr>
        </p:nvSpPr>
        <p:spPr>
          <a:xfrm>
            <a:off x="1193180" y="264464"/>
            <a:ext cx="9805639" cy="533262"/>
          </a:xfrm>
        </p:spPr>
        <p:txBody>
          <a:bodyPr>
            <a:noAutofit/>
          </a:bodyPr>
          <a:lstStyle/>
          <a:p>
            <a:pPr eaLnBrk="1" hangingPunct="1">
              <a:lnSpc>
                <a:spcPct val="80000"/>
              </a:lnSpc>
            </a:pPr>
            <a:r>
              <a:rPr lang="de-DE" dirty="0">
                <a:solidFill>
                  <a:schemeClr val="accent5">
                    <a:lumMod val="50000"/>
                  </a:schemeClr>
                </a:solidFill>
                <a:latin typeface="+mn-lt"/>
              </a:rPr>
              <a:t>Gleiche Behandlung = </a:t>
            </a:r>
            <a:r>
              <a:rPr lang="de-DE" dirty="0">
                <a:solidFill>
                  <a:srgbClr val="E46C0A"/>
                </a:solidFill>
                <a:latin typeface="+mn-lt"/>
              </a:rPr>
              <a:t>Faire Behandlung?</a:t>
            </a:r>
            <a:endParaRPr lang="de-DE" sz="4800" b="0" dirty="0" smtClean="0">
              <a:solidFill>
                <a:srgbClr val="E46C0A"/>
              </a:solidFill>
              <a:latin typeface="+mn-lt"/>
            </a:endParaRPr>
          </a:p>
        </p:txBody>
      </p:sp>
      <p:sp>
        <p:nvSpPr>
          <p:cNvPr id="411652" name="Rectangle 4"/>
          <p:cNvSpPr>
            <a:spLocks noChangeArrowheads="1"/>
          </p:cNvSpPr>
          <p:nvPr/>
        </p:nvSpPr>
        <p:spPr bwMode="auto">
          <a:xfrm>
            <a:off x="-144965" y="6378760"/>
            <a:ext cx="10582506" cy="404718"/>
          </a:xfrm>
          <a:prstGeom prst="rect">
            <a:avLst/>
          </a:prstGeom>
          <a:noFill/>
          <a:ln w="9525">
            <a:noFill/>
            <a:miter lim="800000"/>
            <a:headEnd/>
            <a:tailEnd/>
          </a:ln>
          <a:effectLst/>
        </p:spPr>
        <p:txBody>
          <a:bodyPr wrap="square" lIns="91432" tIns="45716" rIns="91432" bIns="45716">
            <a:prstTxWarp prst="textNoShape">
              <a:avLst/>
            </a:prstTxWarp>
            <a:spAutoFit/>
          </a:bodyPr>
          <a:lstStyle/>
          <a:p>
            <a:pPr algn="r" defTabSz="913980">
              <a:lnSpc>
                <a:spcPct val="70000"/>
              </a:lnSpc>
            </a:pPr>
            <a:r>
              <a:rPr lang="de-DE" dirty="0">
                <a:solidFill>
                  <a:schemeClr val="accent5">
                    <a:lumMod val="75000"/>
                  </a:schemeClr>
                </a:solidFill>
                <a:effectLst/>
                <a:latin typeface="+mn-lt"/>
              </a:rPr>
              <a:t>Im Sinne einer fairen Prüfung bekommt jeder die gleiche Aufgabe</a:t>
            </a:r>
            <a:r>
              <a:rPr lang="de-DE" dirty="0" smtClean="0">
                <a:solidFill>
                  <a:schemeClr val="accent5">
                    <a:lumMod val="75000"/>
                  </a:schemeClr>
                </a:solidFill>
                <a:effectLst/>
                <a:latin typeface="+mn-lt"/>
              </a:rPr>
              <a:t>: </a:t>
            </a:r>
            <a:r>
              <a:rPr lang="de-DE" dirty="0">
                <a:solidFill>
                  <a:schemeClr val="accent5">
                    <a:lumMod val="75000"/>
                  </a:schemeClr>
                </a:solidFill>
                <a:effectLst/>
                <a:latin typeface="+mn-lt"/>
              </a:rPr>
              <a:t>Klettern Sie auf den Baum</a:t>
            </a:r>
            <a:r>
              <a:rPr lang="de-DE" altLang="ja-JP" sz="2900" dirty="0">
                <a:solidFill>
                  <a:srgbClr val="31859C"/>
                </a:solidFill>
                <a:effectLst/>
                <a:latin typeface="+mn-lt"/>
                <a:ea typeface="ＭＳ Ｐゴシック" pitchFamily="-112" charset="-128"/>
                <a:cs typeface="ＭＳ Ｐゴシック" pitchFamily="-112" charset="-128"/>
              </a:rPr>
              <a:t>!</a:t>
            </a:r>
            <a:endParaRPr lang="de-DE" sz="4000" dirty="0">
              <a:solidFill>
                <a:srgbClr val="31859C"/>
              </a:solidFill>
              <a:effectLst/>
              <a:latin typeface="+mn-lt"/>
              <a:ea typeface="ＭＳ Ｐゴシック" pitchFamily="-112" charset="-128"/>
              <a:cs typeface="ＭＳ Ｐゴシック" pitchFamily="-112" charset="-128"/>
            </a:endParaRPr>
          </a:p>
        </p:txBody>
      </p:sp>
    </p:spTree>
    <p:extLst>
      <p:ext uri="{BB962C8B-B14F-4D97-AF65-F5344CB8AC3E}">
        <p14:creationId xmlns:p14="http://schemas.microsoft.com/office/powerpoint/2010/main" val="7173616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11651"/>
                                        </p:tgtEl>
                                        <p:attrNameLst>
                                          <p:attrName>style.visibility</p:attrName>
                                        </p:attrNameLst>
                                      </p:cBhvr>
                                      <p:to>
                                        <p:strVal val="visible"/>
                                      </p:to>
                                    </p:set>
                                    <p:anim calcmode="lin" valueType="num">
                                      <p:cBhvr>
                                        <p:cTn id="7" dur="1000" fill="hold"/>
                                        <p:tgtEl>
                                          <p:spTgt spid="411651"/>
                                        </p:tgtEl>
                                        <p:attrNameLst>
                                          <p:attrName>ppt_w</p:attrName>
                                        </p:attrNameLst>
                                      </p:cBhvr>
                                      <p:tavLst>
                                        <p:tav tm="0">
                                          <p:val>
                                            <p:fltVal val="0"/>
                                          </p:val>
                                        </p:tav>
                                        <p:tav tm="100000">
                                          <p:val>
                                            <p:strVal val="#ppt_w"/>
                                          </p:val>
                                        </p:tav>
                                      </p:tavLst>
                                    </p:anim>
                                    <p:anim calcmode="lin" valueType="num">
                                      <p:cBhvr>
                                        <p:cTn id="8" dur="1000" fill="hold"/>
                                        <p:tgtEl>
                                          <p:spTgt spid="411651"/>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11652"/>
                                        </p:tgtEl>
                                        <p:attrNameLst>
                                          <p:attrName>style.visibility</p:attrName>
                                        </p:attrNameLst>
                                      </p:cBhvr>
                                      <p:to>
                                        <p:strVal val="visible"/>
                                      </p:to>
                                    </p:set>
                                    <p:anim calcmode="lin" valueType="num">
                                      <p:cBhvr>
                                        <p:cTn id="13" dur="500" fill="hold"/>
                                        <p:tgtEl>
                                          <p:spTgt spid="411652"/>
                                        </p:tgtEl>
                                        <p:attrNameLst>
                                          <p:attrName>ppt_w</p:attrName>
                                        </p:attrNameLst>
                                      </p:cBhvr>
                                      <p:tavLst>
                                        <p:tav tm="0">
                                          <p:val>
                                            <p:fltVal val="0"/>
                                          </p:val>
                                        </p:tav>
                                        <p:tav tm="100000">
                                          <p:val>
                                            <p:strVal val="#ppt_w"/>
                                          </p:val>
                                        </p:tav>
                                      </p:tavLst>
                                    </p:anim>
                                    <p:anim calcmode="lin" valueType="num">
                                      <p:cBhvr>
                                        <p:cTn id="14" dur="500" fill="hold"/>
                                        <p:tgtEl>
                                          <p:spTgt spid="41165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651" grpId="0"/>
      <p:bldP spid="41165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a:xfrm>
            <a:off x="2546080" y="330200"/>
            <a:ext cx="8805862" cy="990600"/>
          </a:xfrm>
        </p:spPr>
        <p:txBody>
          <a:bodyPr/>
          <a:lstStyle/>
          <a:p>
            <a:pPr algn="r">
              <a:defRPr/>
            </a:pPr>
            <a:r>
              <a:rPr lang="de-DE" b="0" dirty="0" smtClean="0">
                <a:solidFill>
                  <a:srgbClr val="17375E"/>
                </a:solidFill>
                <a:latin typeface="+mn-lt"/>
                <a:ea typeface="Times New Roman" pitchFamily="-112" charset="0"/>
                <a:cs typeface="Times New Roman" pitchFamily="-112" charset="0"/>
              </a:rPr>
              <a:t>Ethische Weiterentwicklung</a:t>
            </a:r>
            <a:endParaRPr lang="de-DE" b="0" i="1" dirty="0">
              <a:solidFill>
                <a:srgbClr val="17375E"/>
              </a:solidFill>
              <a:latin typeface="+mn-lt"/>
              <a:ea typeface="Times New Roman" pitchFamily="-112" charset="0"/>
              <a:cs typeface="Times New Roman" pitchFamily="-112" charset="0"/>
            </a:endParaRPr>
          </a:p>
        </p:txBody>
      </p:sp>
      <p:sp>
        <p:nvSpPr>
          <p:cNvPr id="326659" name="Rectangle 3"/>
          <p:cNvSpPr>
            <a:spLocks noGrp="1" noChangeArrowheads="1"/>
          </p:cNvSpPr>
          <p:nvPr>
            <p:ph type="body" idx="1"/>
          </p:nvPr>
        </p:nvSpPr>
        <p:spPr>
          <a:xfrm>
            <a:off x="385065" y="2206764"/>
            <a:ext cx="11233248" cy="4751387"/>
          </a:xfrm>
        </p:spPr>
        <p:txBody>
          <a:bodyPr/>
          <a:lstStyle/>
          <a:p>
            <a:pPr marL="484188" indent="-484188" defTabSz="830263">
              <a:lnSpc>
                <a:spcPct val="80000"/>
              </a:lnSpc>
              <a:spcAft>
                <a:spcPts val="2400"/>
              </a:spcAft>
              <a:buClr>
                <a:srgbClr val="800000"/>
              </a:buClr>
              <a:buFont typeface="Wingdings" pitchFamily="30" charset="2"/>
              <a:buChar char="§"/>
            </a:pPr>
            <a:r>
              <a:rPr lang="de-DE" dirty="0" smtClean="0">
                <a:solidFill>
                  <a:srgbClr val="404040"/>
                </a:solidFill>
                <a:latin typeface="+mn-lt"/>
                <a:ea typeface="ＭＳ Ｐゴシック" pitchFamily="30" charset="-128"/>
                <a:cs typeface="ＭＳ Ｐゴシック" pitchFamily="30" charset="-128"/>
              </a:rPr>
              <a:t>Der Ansatz der Gleichbehandlung führt bei ungleichen Voraussetzungen zu unfairen Folgen!</a:t>
            </a:r>
          </a:p>
          <a:p>
            <a:pPr marL="484188" indent="-484188" defTabSz="830263">
              <a:lnSpc>
                <a:spcPct val="80000"/>
              </a:lnSpc>
              <a:spcAft>
                <a:spcPts val="2400"/>
              </a:spcAft>
              <a:buClr>
                <a:srgbClr val="800000"/>
              </a:buClr>
              <a:buFont typeface="Wingdings" pitchFamily="30" charset="2"/>
              <a:buChar char="§"/>
            </a:pPr>
            <a:r>
              <a:rPr lang="de-DE" dirty="0" smtClean="0">
                <a:solidFill>
                  <a:srgbClr val="404040"/>
                </a:solidFill>
                <a:latin typeface="+mn-lt"/>
                <a:ea typeface="ＭＳ Ｐゴシック" pitchFamily="30" charset="-128"/>
                <a:cs typeface="ＭＳ Ｐゴシック" pitchFamily="30" charset="-128"/>
              </a:rPr>
              <a:t>Deshalb: den Gleichbehandlungsgrundsatz von den </a:t>
            </a:r>
            <a:r>
              <a:rPr lang="de-DE" dirty="0" smtClean="0">
                <a:solidFill>
                  <a:srgbClr val="E46C0A"/>
                </a:solidFill>
                <a:latin typeface="+mn-lt"/>
                <a:ea typeface="ＭＳ Ｐゴシック" pitchFamily="30" charset="-128"/>
                <a:cs typeface="ＭＳ Ｐゴシック" pitchFamily="30" charset="-128"/>
              </a:rPr>
              <a:t>Voraussetzungen</a:t>
            </a:r>
            <a:r>
              <a:rPr lang="de-DE" dirty="0" smtClean="0">
                <a:solidFill>
                  <a:srgbClr val="404040"/>
                </a:solidFill>
                <a:latin typeface="+mn-lt"/>
                <a:ea typeface="ＭＳ Ｐゴシック" pitchFamily="30" charset="-128"/>
                <a:cs typeface="ＭＳ Ｐゴシック" pitchFamily="30" charset="-128"/>
              </a:rPr>
              <a:t> und </a:t>
            </a:r>
            <a:r>
              <a:rPr lang="de-DE" dirty="0" smtClean="0">
                <a:solidFill>
                  <a:srgbClr val="E46C0A"/>
                </a:solidFill>
                <a:latin typeface="+mn-lt"/>
                <a:ea typeface="ＭＳ Ｐゴシック" pitchFamily="30" charset="-128"/>
                <a:cs typeface="ＭＳ Ｐゴシック" pitchFamily="30" charset="-128"/>
              </a:rPr>
              <a:t>Folgen</a:t>
            </a:r>
            <a:r>
              <a:rPr lang="de-DE" dirty="0" smtClean="0">
                <a:solidFill>
                  <a:srgbClr val="404040"/>
                </a:solidFill>
                <a:latin typeface="+mn-lt"/>
                <a:ea typeface="ＭＳ Ｐゴシック" pitchFamily="30" charset="-128"/>
                <a:cs typeface="ＭＳ Ｐゴシック" pitchFamily="30" charset="-128"/>
              </a:rPr>
              <a:t> her mit bedenken!</a:t>
            </a:r>
          </a:p>
          <a:p>
            <a:pPr marL="484188" indent="-484188" defTabSz="830263">
              <a:lnSpc>
                <a:spcPct val="80000"/>
              </a:lnSpc>
              <a:spcAft>
                <a:spcPts val="2400"/>
              </a:spcAft>
              <a:buClr>
                <a:srgbClr val="800000"/>
              </a:buClr>
              <a:buFont typeface="Wingdings" pitchFamily="30" charset="2"/>
              <a:buChar char="§"/>
            </a:pPr>
            <a:r>
              <a:rPr lang="de-DE" dirty="0" smtClean="0">
                <a:solidFill>
                  <a:srgbClr val="404040"/>
                </a:solidFill>
                <a:latin typeface="+mn-lt"/>
                <a:ea typeface="ＭＳ Ｐゴシック" pitchFamily="30" charset="-128"/>
                <a:cs typeface="ＭＳ Ｐゴシック" pitchFamily="30" charset="-128"/>
              </a:rPr>
              <a:t>Ethisches Paradigma: Von der Gleichbehandlung zur </a:t>
            </a:r>
            <a:r>
              <a:rPr lang="de-DE" dirty="0" smtClean="0">
                <a:solidFill>
                  <a:schemeClr val="accent2"/>
                </a:solidFill>
                <a:latin typeface="+mn-lt"/>
                <a:ea typeface="ＭＳ Ｐゴシック" pitchFamily="30" charset="-128"/>
                <a:cs typeface="ＭＳ Ｐゴシック" pitchFamily="30" charset="-128"/>
              </a:rPr>
              <a:t>gleichwertigen Behandlung!</a:t>
            </a:r>
          </a:p>
        </p:txBody>
      </p:sp>
    </p:spTree>
    <p:extLst>
      <p:ext uri="{BB962C8B-B14F-4D97-AF65-F5344CB8AC3E}">
        <p14:creationId xmlns:p14="http://schemas.microsoft.com/office/powerpoint/2010/main" val="15852039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6659">
                                            <p:txEl>
                                              <p:pRg st="0" end="0"/>
                                            </p:txEl>
                                          </p:spTgt>
                                        </p:tgtEl>
                                        <p:attrNameLst>
                                          <p:attrName>style.visibility</p:attrName>
                                        </p:attrNameLst>
                                      </p:cBhvr>
                                      <p:to>
                                        <p:strVal val="visible"/>
                                      </p:to>
                                    </p:set>
                                    <p:animEffect transition="in" filter="fade">
                                      <p:cBhvr>
                                        <p:cTn id="7" dur="500"/>
                                        <p:tgtEl>
                                          <p:spTgt spid="3266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6659">
                                            <p:txEl>
                                              <p:pRg st="1" end="1"/>
                                            </p:txEl>
                                          </p:spTgt>
                                        </p:tgtEl>
                                        <p:attrNameLst>
                                          <p:attrName>style.visibility</p:attrName>
                                        </p:attrNameLst>
                                      </p:cBhvr>
                                      <p:to>
                                        <p:strVal val="visible"/>
                                      </p:to>
                                    </p:set>
                                    <p:animEffect transition="in" filter="fade">
                                      <p:cBhvr>
                                        <p:cTn id="12" dur="500"/>
                                        <p:tgtEl>
                                          <p:spTgt spid="3266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6659">
                                            <p:txEl>
                                              <p:pRg st="2" end="2"/>
                                            </p:txEl>
                                          </p:spTgt>
                                        </p:tgtEl>
                                        <p:attrNameLst>
                                          <p:attrName>style.visibility</p:attrName>
                                        </p:attrNameLst>
                                      </p:cBhvr>
                                      <p:to>
                                        <p:strVal val="visible"/>
                                      </p:to>
                                    </p:set>
                                    <p:animEffect transition="in" filter="fade">
                                      <p:cBhvr>
                                        <p:cTn id="17" dur="500"/>
                                        <p:tgtEl>
                                          <p:spTgt spid="3266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3370" y="137200"/>
            <a:ext cx="11965259" cy="1066130"/>
          </a:xfrm>
        </p:spPr>
        <p:txBody>
          <a:bodyPr>
            <a:normAutofit fontScale="90000"/>
          </a:bodyPr>
          <a:lstStyle/>
          <a:p>
            <a:r>
              <a:rPr lang="de-AT" b="0" dirty="0" smtClean="0">
                <a:solidFill>
                  <a:srgbClr val="17375E"/>
                </a:solidFill>
                <a:latin typeface="+mn-lt"/>
              </a:rPr>
              <a:t>Diversität als paradoxe </a:t>
            </a:r>
            <a:r>
              <a:rPr lang="de-AT" b="0" dirty="0">
                <a:solidFill>
                  <a:srgbClr val="17375E"/>
                </a:solidFill>
                <a:latin typeface="+mn-lt"/>
              </a:rPr>
              <a:t>Anforderung </a:t>
            </a:r>
            <a:r>
              <a:rPr lang="de-AT" b="0" dirty="0" smtClean="0">
                <a:solidFill>
                  <a:srgbClr val="17375E"/>
                </a:solidFill>
                <a:latin typeface="+mn-lt"/>
              </a:rPr>
              <a:t>an die Organisation?</a:t>
            </a:r>
            <a:endParaRPr lang="de-AT" dirty="0">
              <a:solidFill>
                <a:srgbClr val="17375E"/>
              </a:solidFill>
              <a:latin typeface="+mn-lt"/>
            </a:endParaRPr>
          </a:p>
        </p:txBody>
      </p:sp>
      <p:sp>
        <p:nvSpPr>
          <p:cNvPr id="3" name="Inhaltsplatzhalter 2"/>
          <p:cNvSpPr>
            <a:spLocks noGrp="1"/>
          </p:cNvSpPr>
          <p:nvPr>
            <p:ph idx="1"/>
          </p:nvPr>
        </p:nvSpPr>
        <p:spPr>
          <a:xfrm>
            <a:off x="551384" y="1788840"/>
            <a:ext cx="11089232" cy="5069160"/>
          </a:xfrm>
        </p:spPr>
        <p:txBody>
          <a:bodyPr/>
          <a:lstStyle/>
          <a:p>
            <a:pPr marL="57145" indent="0">
              <a:buNone/>
            </a:pPr>
            <a:r>
              <a:rPr lang="de-AT" dirty="0" smtClean="0">
                <a:solidFill>
                  <a:srgbClr val="E46C0A"/>
                </a:solidFill>
                <a:latin typeface="+mn-lt"/>
              </a:rPr>
              <a:t>Homogenitäts-Diversitätsdilemma!</a:t>
            </a:r>
          </a:p>
          <a:p>
            <a:r>
              <a:rPr lang="de-AT" sz="2400" dirty="0">
                <a:latin typeface="+mn-lt"/>
              </a:rPr>
              <a:t>Einerseits: Standardisierung, Homogenisierung</a:t>
            </a:r>
          </a:p>
          <a:p>
            <a:r>
              <a:rPr lang="de-AT" sz="2400" dirty="0">
                <a:latin typeface="+mn-lt"/>
              </a:rPr>
              <a:t>Andererseits: Pluralisierung, Diversifikation</a:t>
            </a:r>
          </a:p>
          <a:p>
            <a:pPr>
              <a:spcAft>
                <a:spcPts val="1200"/>
              </a:spcAft>
            </a:pPr>
            <a:r>
              <a:rPr lang="de-AT" sz="2400" dirty="0">
                <a:latin typeface="+mn-lt"/>
              </a:rPr>
              <a:t>Homogenisierung als Vorrausetzung von Diversität?</a:t>
            </a:r>
          </a:p>
          <a:p>
            <a:pPr marL="0" indent="0">
              <a:buNone/>
            </a:pPr>
            <a:r>
              <a:rPr lang="de-AT" dirty="0" smtClean="0">
                <a:solidFill>
                  <a:srgbClr val="E46C0A"/>
                </a:solidFill>
                <a:latin typeface="+mn-lt"/>
              </a:rPr>
              <a:t>Zwischen Aus- und Einblendung von Diversität!</a:t>
            </a:r>
          </a:p>
          <a:p>
            <a:pPr>
              <a:spcAft>
                <a:spcPts val="600"/>
              </a:spcAft>
            </a:pPr>
            <a:r>
              <a:rPr lang="de-DE" sz="2400" dirty="0">
                <a:latin typeface="+mn-lt"/>
              </a:rPr>
              <a:t>Vergiss, dass ich Schwarz bin!</a:t>
            </a:r>
          </a:p>
          <a:p>
            <a:pPr>
              <a:spcBef>
                <a:spcPts val="24"/>
              </a:spcBef>
              <a:spcAft>
                <a:spcPts val="600"/>
              </a:spcAft>
            </a:pPr>
            <a:r>
              <a:rPr lang="de-DE" sz="2400" dirty="0">
                <a:latin typeface="+mn-lt"/>
              </a:rPr>
              <a:t>Vergiss nicht, dass ich Schwarz bin!</a:t>
            </a:r>
          </a:p>
          <a:p>
            <a:pPr>
              <a:spcBef>
                <a:spcPts val="24"/>
              </a:spcBef>
              <a:spcAft>
                <a:spcPts val="600"/>
              </a:spcAft>
            </a:pPr>
            <a:r>
              <a:rPr lang="de-AT" sz="2400" dirty="0">
                <a:latin typeface="+mn-lt"/>
              </a:rPr>
              <a:t>Denn es gibt Unterschiede, die Unterschiede machen!</a:t>
            </a:r>
          </a:p>
          <a:p>
            <a:pPr>
              <a:spcBef>
                <a:spcPts val="24"/>
              </a:spcBef>
              <a:spcAft>
                <a:spcPts val="600"/>
              </a:spcAft>
            </a:pPr>
            <a:r>
              <a:rPr lang="de-AT" sz="2400" dirty="0">
                <a:latin typeface="+mn-lt"/>
              </a:rPr>
              <a:t>Mehrfachbenachteiligungen: Gender, Schicht, Milieu, Ethnie, Religion, Aussehen etc.</a:t>
            </a:r>
            <a:endParaRPr lang="de-DE" sz="2400" dirty="0">
              <a:latin typeface="+mn-lt"/>
            </a:endParaRPr>
          </a:p>
          <a:p>
            <a:pPr>
              <a:spcBef>
                <a:spcPts val="1272"/>
              </a:spcBef>
            </a:pPr>
            <a:endParaRPr lang="de-DE" sz="2800" dirty="0">
              <a:latin typeface="+mn-lt"/>
            </a:endParaRPr>
          </a:p>
          <a:p>
            <a:pPr lvl="1"/>
            <a:endParaRPr lang="de-AT" dirty="0">
              <a:latin typeface="+mn-lt"/>
            </a:endParaRPr>
          </a:p>
        </p:txBody>
      </p:sp>
      <p:sp>
        <p:nvSpPr>
          <p:cNvPr id="4" name="Textfeld 3"/>
          <p:cNvSpPr txBox="1">
            <a:spLocks noChangeArrowheads="1"/>
          </p:cNvSpPr>
          <p:nvPr/>
        </p:nvSpPr>
        <p:spPr bwMode="auto">
          <a:xfrm>
            <a:off x="6456040" y="4365104"/>
            <a:ext cx="4211960" cy="841256"/>
          </a:xfrm>
          <a:prstGeom prst="rect">
            <a:avLst/>
          </a:prstGeom>
          <a:noFill/>
          <a:ln w="9525">
            <a:noFill/>
            <a:miter lim="800000"/>
            <a:headEnd/>
            <a:tailEnd/>
          </a:ln>
        </p:spPr>
        <p:txBody>
          <a:bodyPr wrap="square">
            <a:spAutoFit/>
          </a:bodyPr>
          <a:lstStyle/>
          <a:p>
            <a:pPr fontAlgn="auto">
              <a:lnSpc>
                <a:spcPct val="110000"/>
              </a:lnSpc>
              <a:spcBef>
                <a:spcPts val="0"/>
              </a:spcBef>
              <a:spcAft>
                <a:spcPts val="600"/>
              </a:spcAft>
              <a:defRPr/>
            </a:pPr>
            <a:r>
              <a:rPr lang="de-DE" sz="2000" dirty="0">
                <a:solidFill>
                  <a:srgbClr val="E46C0A"/>
                </a:solidFill>
                <a:effectLst/>
                <a:latin typeface="+mj-lt"/>
                <a:ea typeface="+mn-ea"/>
                <a:cs typeface="+mn-cs"/>
              </a:rPr>
              <a:t>&gt; Individueller Zugang (primär)</a:t>
            </a:r>
          </a:p>
          <a:p>
            <a:pPr fontAlgn="auto">
              <a:lnSpc>
                <a:spcPct val="110000"/>
              </a:lnSpc>
              <a:spcBef>
                <a:spcPts val="0"/>
              </a:spcBef>
              <a:spcAft>
                <a:spcPts val="600"/>
              </a:spcAft>
              <a:defRPr/>
            </a:pPr>
            <a:r>
              <a:rPr lang="de-DE" sz="2000" dirty="0">
                <a:solidFill>
                  <a:srgbClr val="E46C0A"/>
                </a:solidFill>
                <a:effectLst/>
                <a:latin typeface="+mj-lt"/>
                <a:ea typeface="+mn-ea"/>
                <a:cs typeface="+mn-cs"/>
              </a:rPr>
              <a:t>&gt; Sozio-kultureller Kontext (sekundär)</a:t>
            </a:r>
          </a:p>
        </p:txBody>
      </p:sp>
    </p:spTree>
    <p:extLst>
      <p:ext uri="{BB962C8B-B14F-4D97-AF65-F5344CB8AC3E}">
        <p14:creationId xmlns:p14="http://schemas.microsoft.com/office/powerpoint/2010/main" val="15914796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0" end="0"/>
                                            </p:txEl>
                                          </p:spTgt>
                                        </p:tgtEl>
                                        <p:attrNameLst>
                                          <p:attrName>style.visibility</p:attrName>
                                        </p:attrNameLst>
                                      </p:cBhvr>
                                      <p:to>
                                        <p:strVal val="visible"/>
                                      </p:to>
                                    </p:set>
                                    <p:animEffect transition="in" filter="fade">
                                      <p:cBhvr>
                                        <p:cTn id="42" dur="500"/>
                                        <p:tgtEl>
                                          <p:spTgt spid="4">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animEffect transition="in" filter="fade">
                                      <p:cBhvr>
                                        <p:cTn id="47" dur="500"/>
                                        <p:tgtEl>
                                          <p:spTgt spid="4">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97870" y="138935"/>
            <a:ext cx="9252520" cy="1224136"/>
          </a:xfrm>
        </p:spPr>
        <p:txBody>
          <a:bodyPr/>
          <a:lstStyle/>
          <a:p>
            <a:r>
              <a:rPr lang="de-DE" sz="4000" dirty="0">
                <a:solidFill>
                  <a:schemeClr val="accent5">
                    <a:lumMod val="50000"/>
                  </a:schemeClr>
                </a:solidFill>
                <a:latin typeface="+mn-lt"/>
                <a:ea typeface="ＭＳ Ｐゴシック" pitchFamily="30" charset="-128"/>
                <a:cs typeface="ＭＳ Ｐゴシック" pitchFamily="30" charset="-128"/>
              </a:rPr>
              <a:t>Inklusionsorientierte Diversitätskompetenz</a:t>
            </a:r>
            <a:endParaRPr lang="de-AT" sz="4000" dirty="0">
              <a:solidFill>
                <a:schemeClr val="accent5">
                  <a:lumMod val="50000"/>
                </a:schemeClr>
              </a:solidFill>
              <a:latin typeface="+mn-lt"/>
            </a:endParaRP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460547065"/>
              </p:ext>
            </p:extLst>
          </p:nvPr>
        </p:nvGraphicFramePr>
        <p:xfrm>
          <a:off x="1524218" y="1988840"/>
          <a:ext cx="9143782"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feld 4"/>
          <p:cNvSpPr txBox="1"/>
          <p:nvPr/>
        </p:nvSpPr>
        <p:spPr>
          <a:xfrm>
            <a:off x="7089409" y="1130636"/>
            <a:ext cx="4607163" cy="646331"/>
          </a:xfrm>
          <a:prstGeom prst="rect">
            <a:avLst/>
          </a:prstGeom>
          <a:noFill/>
        </p:spPr>
        <p:txBody>
          <a:bodyPr wrap="square" rtlCol="0">
            <a:spAutoFit/>
          </a:bodyPr>
          <a:lstStyle/>
          <a:p>
            <a:pPr algn="r"/>
            <a:r>
              <a:rPr lang="de-DE" sz="3600" dirty="0">
                <a:solidFill>
                  <a:schemeClr val="accent2"/>
                </a:solidFill>
                <a:effectLst/>
                <a:latin typeface="+mj-lt"/>
                <a:ea typeface="ＭＳ Ｐゴシック" pitchFamily="30" charset="-128"/>
                <a:cs typeface="ＭＳ Ｐゴシック" pitchFamily="30" charset="-128"/>
              </a:rPr>
              <a:t>Drei Kernkompetenzen!</a:t>
            </a:r>
            <a:endParaRPr lang="de-AT" sz="3600" dirty="0">
              <a:solidFill>
                <a:schemeClr val="accent2"/>
              </a:solidFill>
              <a:effectLst/>
              <a:latin typeface="+mj-lt"/>
            </a:endParaRPr>
          </a:p>
        </p:txBody>
      </p:sp>
    </p:spTree>
    <p:extLst>
      <p:ext uri="{BB962C8B-B14F-4D97-AF65-F5344CB8AC3E}">
        <p14:creationId xmlns:p14="http://schemas.microsoft.com/office/powerpoint/2010/main" val="17996520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35360" y="1556792"/>
            <a:ext cx="11521280" cy="5040560"/>
          </a:xfrm>
        </p:spPr>
        <p:txBody>
          <a:bodyPr>
            <a:normAutofit/>
          </a:bodyPr>
          <a:lstStyle/>
          <a:p>
            <a:pPr marL="457200" indent="-457200"/>
            <a:r>
              <a:rPr lang="de-DE" dirty="0">
                <a:latin typeface="+mn-lt"/>
                <a:ea typeface="ＭＳ Ｐゴシック" pitchFamily="30" charset="-128"/>
                <a:cs typeface="ＭＳ Ｐゴシック" pitchFamily="30" charset="-128"/>
              </a:rPr>
              <a:t>Jeder ist anders, anders!</a:t>
            </a:r>
          </a:p>
          <a:p>
            <a:pPr marL="457200" indent="-457200"/>
            <a:r>
              <a:rPr lang="de-AT" dirty="0" smtClean="0">
                <a:latin typeface="+mn-lt"/>
              </a:rPr>
              <a:t>Menschen sind </a:t>
            </a:r>
            <a:endParaRPr lang="de-AT" dirty="0">
              <a:latin typeface="+mn-lt"/>
            </a:endParaRPr>
          </a:p>
          <a:p>
            <a:pPr marL="857250" lvl="1" indent="-457200"/>
            <a:r>
              <a:rPr lang="de-AT" sz="2800" dirty="0">
                <a:latin typeface="+mn-lt"/>
              </a:rPr>
              <a:t>in sehr verschiedene </a:t>
            </a:r>
            <a:r>
              <a:rPr lang="de-AT" sz="2800" dirty="0" err="1">
                <a:latin typeface="+mn-lt"/>
              </a:rPr>
              <a:t>Lebenszusammenhänge</a:t>
            </a:r>
            <a:r>
              <a:rPr lang="de-AT" sz="2800" dirty="0">
                <a:latin typeface="+mn-lt"/>
              </a:rPr>
              <a:t> eingebunden </a:t>
            </a:r>
          </a:p>
          <a:p>
            <a:pPr marL="857250" lvl="1" indent="-457200"/>
            <a:r>
              <a:rPr lang="de-AT" sz="2800" dirty="0">
                <a:latin typeface="+mn-lt"/>
              </a:rPr>
              <a:t>und das in unterschiedlicher Weise.</a:t>
            </a:r>
          </a:p>
          <a:p>
            <a:r>
              <a:rPr lang="de-AT" dirty="0" err="1">
                <a:latin typeface="+mn-lt"/>
              </a:rPr>
              <a:t>Kulturalisierungen</a:t>
            </a:r>
            <a:r>
              <a:rPr lang="de-AT" dirty="0">
                <a:latin typeface="+mn-lt"/>
              </a:rPr>
              <a:t> konstruieren, bestärken und schreiben Differenzen fest und können dadurch dadurch trennende, ausgrenzende Semantiken verstärken! </a:t>
            </a:r>
          </a:p>
          <a:p>
            <a:r>
              <a:rPr lang="de-AT" dirty="0">
                <a:latin typeface="+mn-lt"/>
              </a:rPr>
              <a:t>Die Anderen auf ihr Anderssein festgelegt; gleichzeitig wird das Eigene ebenso wie das Andere als in sich homogen konstruiert. </a:t>
            </a:r>
          </a:p>
          <a:p>
            <a:r>
              <a:rPr lang="de-AT" dirty="0">
                <a:latin typeface="+mn-lt"/>
              </a:rPr>
              <a:t>Reduktion auf eine Identität, Verneinung hybriden </a:t>
            </a:r>
            <a:r>
              <a:rPr lang="de-AT" dirty="0" err="1" smtClean="0">
                <a:latin typeface="+mn-lt"/>
              </a:rPr>
              <a:t>Patchworkidentitäten</a:t>
            </a:r>
            <a:endParaRPr lang="de-AT" dirty="0">
              <a:latin typeface="+mn-lt"/>
            </a:endParaRPr>
          </a:p>
        </p:txBody>
      </p:sp>
      <p:sp>
        <p:nvSpPr>
          <p:cNvPr id="4" name="Titel 3"/>
          <p:cNvSpPr>
            <a:spLocks noGrp="1"/>
          </p:cNvSpPr>
          <p:nvPr>
            <p:ph type="title"/>
          </p:nvPr>
        </p:nvSpPr>
        <p:spPr>
          <a:xfrm>
            <a:off x="1183888" y="231229"/>
            <a:ext cx="10515600" cy="1325563"/>
          </a:xfrm>
        </p:spPr>
        <p:txBody>
          <a:bodyPr/>
          <a:lstStyle/>
          <a:p>
            <a:pPr algn="r"/>
            <a:r>
              <a:rPr lang="de-DE" sz="4800" dirty="0">
                <a:solidFill>
                  <a:schemeClr val="accent5">
                    <a:lumMod val="50000"/>
                  </a:schemeClr>
                </a:solidFill>
                <a:latin typeface="+mn-lt"/>
                <a:ea typeface="ＭＳ Ｐゴシック" pitchFamily="30" charset="-128"/>
                <a:cs typeface="ＭＳ Ｐゴシック" pitchFamily="30" charset="-128"/>
              </a:rPr>
              <a:t>Individueller Zugang! </a:t>
            </a:r>
            <a:endParaRPr lang="de-AT" sz="4800" dirty="0">
              <a:solidFill>
                <a:schemeClr val="accent5">
                  <a:lumMod val="50000"/>
                </a:schemeClr>
              </a:solidFill>
              <a:latin typeface="+mn-lt"/>
            </a:endParaRPr>
          </a:p>
        </p:txBody>
      </p:sp>
    </p:spTree>
    <p:extLst>
      <p:ext uri="{BB962C8B-B14F-4D97-AF65-F5344CB8AC3E}">
        <p14:creationId xmlns:p14="http://schemas.microsoft.com/office/powerpoint/2010/main" val="3806468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75729" y="228144"/>
            <a:ext cx="8033051" cy="1138138"/>
          </a:xfrm>
        </p:spPr>
        <p:txBody>
          <a:bodyPr/>
          <a:lstStyle/>
          <a:p>
            <a:r>
              <a:rPr lang="de-DE" b="0" dirty="0" smtClean="0">
                <a:solidFill>
                  <a:schemeClr val="accent5">
                    <a:lumMod val="50000"/>
                  </a:schemeClr>
                </a:solidFill>
                <a:latin typeface="+mn-lt"/>
                <a:ea typeface="ＭＳ Ｐゴシック" pitchFamily="30" charset="-128"/>
                <a:cs typeface="ＭＳ Ｐゴシック" pitchFamily="30" charset="-128"/>
              </a:rPr>
              <a:t>Sozial und Beziehungskompetenz!</a:t>
            </a:r>
            <a:endParaRPr lang="de-AT" b="0" dirty="0">
              <a:solidFill>
                <a:schemeClr val="accent5">
                  <a:lumMod val="50000"/>
                </a:schemeClr>
              </a:solidFill>
              <a:latin typeface="+mn-lt"/>
            </a:endParaRPr>
          </a:p>
        </p:txBody>
      </p:sp>
      <p:sp>
        <p:nvSpPr>
          <p:cNvPr id="3" name="Inhaltsplatzhalter 2"/>
          <p:cNvSpPr>
            <a:spLocks noGrp="1"/>
          </p:cNvSpPr>
          <p:nvPr>
            <p:ph idx="1"/>
          </p:nvPr>
        </p:nvSpPr>
        <p:spPr>
          <a:xfrm>
            <a:off x="191344" y="1600200"/>
            <a:ext cx="11305256" cy="5257800"/>
          </a:xfrm>
        </p:spPr>
        <p:txBody>
          <a:bodyPr/>
          <a:lstStyle/>
          <a:p>
            <a:pPr marL="457200" indent="-457200"/>
            <a:r>
              <a:rPr lang="de-AT" dirty="0" smtClean="0">
                <a:latin typeface="+mn-lt"/>
              </a:rPr>
              <a:t>Beziehungen </a:t>
            </a:r>
            <a:r>
              <a:rPr lang="de-AT" dirty="0">
                <a:latin typeface="+mn-lt"/>
              </a:rPr>
              <a:t>sind wichtiger als </a:t>
            </a:r>
            <a:r>
              <a:rPr lang="de-AT" dirty="0" smtClean="0">
                <a:latin typeface="+mn-lt"/>
              </a:rPr>
              <a:t>Inhalte</a:t>
            </a:r>
          </a:p>
          <a:p>
            <a:pPr marL="457200" indent="-457200"/>
            <a:r>
              <a:rPr lang="de-AT" dirty="0" smtClean="0">
                <a:latin typeface="+mn-lt"/>
              </a:rPr>
              <a:t>Beziehung </a:t>
            </a:r>
            <a:r>
              <a:rPr lang="de-AT" dirty="0">
                <a:latin typeface="+mn-lt"/>
              </a:rPr>
              <a:t>ist nicht alles, aber ohne Beziehung ist alles nichts!</a:t>
            </a:r>
          </a:p>
          <a:p>
            <a:pPr marL="457200" indent="-457200"/>
            <a:r>
              <a:rPr lang="de-AT" dirty="0">
                <a:latin typeface="+mn-lt"/>
              </a:rPr>
              <a:t>Gespür, soziale Kompetenz: Lob, Gespräch, Respekt, Humor!</a:t>
            </a:r>
          </a:p>
          <a:p>
            <a:pPr marL="457200" indent="-457200"/>
            <a:r>
              <a:rPr lang="de-AT" dirty="0">
                <a:latin typeface="+mn-lt"/>
              </a:rPr>
              <a:t>Problem des Auseinanderdriften der Lebenswelten und Sozialisationserfahrungen zwischen </a:t>
            </a:r>
            <a:r>
              <a:rPr lang="de-AT" dirty="0" err="1" smtClean="0">
                <a:latin typeface="+mn-lt"/>
              </a:rPr>
              <a:t>BetreuerInnen</a:t>
            </a:r>
            <a:r>
              <a:rPr lang="de-AT" dirty="0" smtClean="0">
                <a:latin typeface="+mn-lt"/>
              </a:rPr>
              <a:t>/</a:t>
            </a:r>
            <a:r>
              <a:rPr lang="de-AT" dirty="0" err="1" smtClean="0">
                <a:latin typeface="+mn-lt"/>
              </a:rPr>
              <a:t>SozialarbeiterInnen</a:t>
            </a:r>
            <a:r>
              <a:rPr lang="de-AT" dirty="0" smtClean="0">
                <a:latin typeface="+mn-lt"/>
              </a:rPr>
              <a:t>/</a:t>
            </a:r>
            <a:r>
              <a:rPr lang="de-AT" dirty="0" err="1" smtClean="0">
                <a:latin typeface="+mn-lt"/>
              </a:rPr>
              <a:t>LehrerInnen</a:t>
            </a:r>
            <a:endParaRPr lang="de-AT" dirty="0">
              <a:latin typeface="+mn-lt"/>
            </a:endParaRPr>
          </a:p>
          <a:p>
            <a:pPr marL="457200" indent="-457200"/>
            <a:r>
              <a:rPr lang="de-AT" dirty="0">
                <a:latin typeface="+mn-lt"/>
              </a:rPr>
              <a:t>Von der Homogenisierung zur </a:t>
            </a:r>
            <a:r>
              <a:rPr lang="de-AT" dirty="0" err="1">
                <a:latin typeface="+mn-lt"/>
              </a:rPr>
              <a:t>Heterogenisierung</a:t>
            </a:r>
            <a:r>
              <a:rPr lang="de-AT" dirty="0">
                <a:latin typeface="+mn-lt"/>
              </a:rPr>
              <a:t> der </a:t>
            </a:r>
            <a:r>
              <a:rPr lang="de-AT" dirty="0" err="1" smtClean="0">
                <a:latin typeface="+mn-lt"/>
              </a:rPr>
              <a:t>MitarbeiterInnen</a:t>
            </a:r>
            <a:endParaRPr lang="de-AT" dirty="0">
              <a:latin typeface="+mn-lt"/>
            </a:endParaRPr>
          </a:p>
          <a:p>
            <a:pPr marL="857250" lvl="1" indent="-457200"/>
            <a:r>
              <a:rPr lang="de-AT" dirty="0">
                <a:latin typeface="+mn-lt"/>
              </a:rPr>
              <a:t>Lebensweltnahe Vorbilder</a:t>
            </a:r>
          </a:p>
          <a:p>
            <a:pPr marL="857250" lvl="1" indent="-457200"/>
            <a:r>
              <a:rPr lang="de-AT" dirty="0">
                <a:latin typeface="+mn-lt"/>
              </a:rPr>
              <a:t>Sprachliche und lebensweltnahe Brückenfunktion zu Eltern</a:t>
            </a:r>
          </a:p>
          <a:p>
            <a:pPr marL="857250" lvl="1" indent="-457200"/>
            <a:r>
              <a:rPr lang="de-AT" dirty="0" err="1">
                <a:latin typeface="+mn-lt"/>
              </a:rPr>
              <a:t>Mulitperspektivität</a:t>
            </a:r>
            <a:r>
              <a:rPr lang="de-AT" dirty="0">
                <a:latin typeface="+mn-lt"/>
              </a:rPr>
              <a:t> </a:t>
            </a:r>
            <a:r>
              <a:rPr lang="de-AT" dirty="0" smtClean="0">
                <a:latin typeface="+mn-lt"/>
              </a:rPr>
              <a:t>bei den </a:t>
            </a:r>
            <a:r>
              <a:rPr lang="de-AT" dirty="0" err="1" smtClean="0">
                <a:latin typeface="+mn-lt"/>
              </a:rPr>
              <a:t>MitarbeiterInnen</a:t>
            </a:r>
            <a:r>
              <a:rPr lang="de-AT" dirty="0" smtClean="0">
                <a:latin typeface="+mn-lt"/>
              </a:rPr>
              <a:t> auf </a:t>
            </a:r>
            <a:r>
              <a:rPr lang="de-AT" dirty="0">
                <a:latin typeface="+mn-lt"/>
              </a:rPr>
              <a:t>Fragen, Irritationen </a:t>
            </a:r>
          </a:p>
          <a:p>
            <a:pPr marL="857250" lvl="1" indent="-457200"/>
            <a:r>
              <a:rPr lang="de-AT" dirty="0">
                <a:latin typeface="+mn-lt"/>
              </a:rPr>
              <a:t> Jedoch keine </a:t>
            </a:r>
            <a:r>
              <a:rPr lang="de-AT" dirty="0" err="1">
                <a:latin typeface="+mn-lt"/>
              </a:rPr>
              <a:t>identitäres</a:t>
            </a:r>
            <a:r>
              <a:rPr lang="de-AT" dirty="0">
                <a:latin typeface="+mn-lt"/>
              </a:rPr>
              <a:t> Expertentum</a:t>
            </a:r>
          </a:p>
          <a:p>
            <a:pPr marL="457200" indent="-457200"/>
            <a:endParaRPr lang="de-DE" sz="2400" dirty="0">
              <a:solidFill>
                <a:srgbClr val="E46C0A"/>
              </a:solidFill>
              <a:latin typeface="+mn-lt"/>
              <a:ea typeface="ＭＳ Ｐゴシック" pitchFamily="30" charset="-128"/>
              <a:cs typeface="ＭＳ Ｐゴシック" pitchFamily="30" charset="-128"/>
            </a:endParaRPr>
          </a:p>
          <a:p>
            <a:endParaRPr lang="de-AT" dirty="0">
              <a:latin typeface="+mn-lt"/>
            </a:endParaRPr>
          </a:p>
        </p:txBody>
      </p:sp>
    </p:spTree>
    <p:extLst>
      <p:ext uri="{BB962C8B-B14F-4D97-AF65-F5344CB8AC3E}">
        <p14:creationId xmlns:p14="http://schemas.microsoft.com/office/powerpoint/2010/main" val="15297559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el 1"/>
          <p:cNvSpPr>
            <a:spLocks noGrp="1"/>
          </p:cNvSpPr>
          <p:nvPr>
            <p:ph type="title"/>
          </p:nvPr>
        </p:nvSpPr>
        <p:spPr>
          <a:xfrm>
            <a:off x="3213757" y="211873"/>
            <a:ext cx="8578850" cy="1125538"/>
          </a:xfrm>
        </p:spPr>
        <p:txBody>
          <a:bodyPr/>
          <a:lstStyle/>
          <a:p>
            <a:pPr algn="r"/>
            <a:r>
              <a:rPr lang="de-DE" altLang="de-DE" dirty="0">
                <a:solidFill>
                  <a:schemeClr val="accent5">
                    <a:lumMod val="50000"/>
                  </a:schemeClr>
                </a:solidFill>
                <a:latin typeface="+mn-lt"/>
              </a:rPr>
              <a:t>Entwicklungen und Anforderungen</a:t>
            </a:r>
          </a:p>
        </p:txBody>
      </p:sp>
      <p:sp>
        <p:nvSpPr>
          <p:cNvPr id="3" name="Inhaltsplatzhalter 2"/>
          <p:cNvSpPr>
            <a:spLocks noGrp="1"/>
          </p:cNvSpPr>
          <p:nvPr>
            <p:ph idx="1"/>
          </p:nvPr>
        </p:nvSpPr>
        <p:spPr>
          <a:xfrm>
            <a:off x="362607" y="1196975"/>
            <a:ext cx="11430000" cy="5816600"/>
          </a:xfrm>
        </p:spPr>
        <p:txBody>
          <a:bodyPr>
            <a:normAutofit/>
          </a:bodyPr>
          <a:lstStyle/>
          <a:p>
            <a:pPr marL="339725" indent="-282575" defTabSz="454025">
              <a:buClr>
                <a:srgbClr val="800000"/>
              </a:buClr>
              <a:buNone/>
            </a:pPr>
            <a:r>
              <a:rPr lang="de-AT" altLang="de-DE" sz="1800" dirty="0">
                <a:solidFill>
                  <a:srgbClr val="E46C0A"/>
                </a:solidFill>
              </a:rPr>
              <a:t>Migrations- und Zuwanderungstrends</a:t>
            </a:r>
          </a:p>
          <a:p>
            <a:pPr marL="339725" indent="-282575" defTabSz="454025">
              <a:buClr>
                <a:srgbClr val="800000"/>
              </a:buClr>
              <a:buFont typeface="Wingdings" charset="2"/>
              <a:buChar char="§"/>
            </a:pPr>
            <a:r>
              <a:rPr lang="de-AT" altLang="de-DE" sz="1800" dirty="0">
                <a:solidFill>
                  <a:srgbClr val="404040"/>
                </a:solidFill>
              </a:rPr>
              <a:t>Zunehmende europäische Binnenmigration, keine rechtliche Steuerungsmöglichkeiten, differenzierte </a:t>
            </a:r>
            <a:r>
              <a:rPr lang="de-AT" altLang="de-DE" sz="1800" dirty="0" smtClean="0">
                <a:solidFill>
                  <a:srgbClr val="404040"/>
                </a:solidFill>
              </a:rPr>
              <a:t>Integrationsanforderungen</a:t>
            </a:r>
          </a:p>
          <a:p>
            <a:pPr marL="339725" indent="-282575" defTabSz="454025">
              <a:buClr>
                <a:srgbClr val="800000"/>
              </a:buClr>
              <a:buFont typeface="Wingdings" charset="2"/>
              <a:buChar char="§"/>
            </a:pPr>
            <a:r>
              <a:rPr lang="de-AT" altLang="de-DE" sz="1800" dirty="0" err="1" smtClean="0">
                <a:solidFill>
                  <a:srgbClr val="404040"/>
                </a:solidFill>
              </a:rPr>
              <a:t>Flüchtings</a:t>
            </a:r>
            <a:r>
              <a:rPr lang="de-AT" altLang="de-DE" sz="1800" dirty="0" smtClean="0">
                <a:solidFill>
                  <a:srgbClr val="404040"/>
                </a:solidFill>
              </a:rPr>
              <a:t>- &amp; Armutszuwanderung </a:t>
            </a:r>
          </a:p>
          <a:p>
            <a:pPr marL="339725" indent="-282575" defTabSz="454025">
              <a:buClr>
                <a:srgbClr val="800000"/>
              </a:buClr>
              <a:buFont typeface="Wingdings" charset="2"/>
              <a:buChar char="§"/>
            </a:pPr>
            <a:r>
              <a:rPr lang="de-AT" altLang="de-DE" sz="1800" dirty="0" smtClean="0">
                <a:solidFill>
                  <a:srgbClr val="404040"/>
                </a:solidFill>
              </a:rPr>
              <a:t>Zunahme </a:t>
            </a:r>
            <a:r>
              <a:rPr lang="de-AT" altLang="de-DE" sz="1800" dirty="0">
                <a:solidFill>
                  <a:srgbClr val="404040"/>
                </a:solidFill>
              </a:rPr>
              <a:t>illegaler Migration </a:t>
            </a:r>
            <a:r>
              <a:rPr lang="de-AT" altLang="de-DE" sz="1800" dirty="0" smtClean="0">
                <a:solidFill>
                  <a:srgbClr val="404040"/>
                </a:solidFill>
              </a:rPr>
              <a:t>und Aufenthalts aufgrund </a:t>
            </a:r>
            <a:r>
              <a:rPr lang="de-AT" altLang="de-DE" sz="1800" dirty="0" err="1">
                <a:solidFill>
                  <a:srgbClr val="404040"/>
                </a:solidFill>
              </a:rPr>
              <a:t>restirktiver</a:t>
            </a:r>
            <a:r>
              <a:rPr lang="de-AT" altLang="de-DE" sz="1800" dirty="0">
                <a:solidFill>
                  <a:srgbClr val="404040"/>
                </a:solidFill>
              </a:rPr>
              <a:t> Zuwanderungs- und </a:t>
            </a:r>
            <a:r>
              <a:rPr lang="de-AT" altLang="de-DE" sz="1800" dirty="0" err="1">
                <a:solidFill>
                  <a:srgbClr val="404040"/>
                </a:solidFill>
              </a:rPr>
              <a:t>Aufenthaltbestimmungen</a:t>
            </a:r>
            <a:endParaRPr lang="de-AT" altLang="de-DE" sz="1800" dirty="0">
              <a:solidFill>
                <a:srgbClr val="404040"/>
              </a:solidFill>
            </a:endParaRPr>
          </a:p>
          <a:p>
            <a:pPr marL="339725" indent="-282575" defTabSz="454025">
              <a:buClr>
                <a:srgbClr val="800000"/>
              </a:buClr>
              <a:buFont typeface="Wingdings" charset="2"/>
              <a:buChar char="§"/>
            </a:pPr>
            <a:r>
              <a:rPr lang="de-AT" altLang="de-DE" sz="1800" dirty="0">
                <a:solidFill>
                  <a:srgbClr val="404040"/>
                </a:solidFill>
              </a:rPr>
              <a:t>D</a:t>
            </a:r>
            <a:r>
              <a:rPr lang="de-AT" altLang="de-DE" sz="1800" dirty="0" smtClean="0">
                <a:solidFill>
                  <a:srgbClr val="404040"/>
                </a:solidFill>
              </a:rPr>
              <a:t>ifferenzierter </a:t>
            </a:r>
            <a:r>
              <a:rPr lang="de-AT" altLang="de-DE" sz="1800" dirty="0">
                <a:solidFill>
                  <a:srgbClr val="404040"/>
                </a:solidFill>
              </a:rPr>
              <a:t>Arbeitskräftebedarf von Hoch-, Mittel- und Niedrigqualifizierten</a:t>
            </a:r>
          </a:p>
          <a:p>
            <a:pPr marL="339725" indent="-282575" defTabSz="454025">
              <a:spcAft>
                <a:spcPts val="1200"/>
              </a:spcAft>
              <a:buClr>
                <a:srgbClr val="800000"/>
              </a:buClr>
              <a:buFont typeface="Wingdings" charset="2"/>
              <a:buChar char="§"/>
            </a:pPr>
            <a:r>
              <a:rPr lang="de-AT" altLang="de-DE" sz="1800" dirty="0" smtClean="0">
                <a:solidFill>
                  <a:srgbClr val="404040"/>
                </a:solidFill>
              </a:rPr>
              <a:t>Paradoxie </a:t>
            </a:r>
            <a:r>
              <a:rPr lang="de-AT" altLang="de-DE" sz="1800" dirty="0">
                <a:solidFill>
                  <a:srgbClr val="404040"/>
                </a:solidFill>
              </a:rPr>
              <a:t>Österreichs „Wir brauchen Zuwanderung, wollen Sie aber nicht</a:t>
            </a:r>
            <a:r>
              <a:rPr lang="de-AT" altLang="de-AT" sz="1800" dirty="0">
                <a:solidFill>
                  <a:srgbClr val="404040"/>
                </a:solidFill>
              </a:rPr>
              <a:t>“</a:t>
            </a:r>
            <a:r>
              <a:rPr lang="de-AT" altLang="de-DE" sz="1800" dirty="0">
                <a:solidFill>
                  <a:srgbClr val="404040"/>
                </a:solidFill>
              </a:rPr>
              <a:t> </a:t>
            </a:r>
          </a:p>
          <a:p>
            <a:pPr marL="339725" indent="-282575" defTabSz="454025">
              <a:buClr>
                <a:srgbClr val="800000"/>
              </a:buClr>
              <a:buNone/>
            </a:pPr>
            <a:r>
              <a:rPr lang="de-AT" altLang="de-DE" sz="1800" dirty="0">
                <a:solidFill>
                  <a:srgbClr val="E46C0A"/>
                </a:solidFill>
              </a:rPr>
              <a:t>Verhältnis von Mehrheits- und Minderheitsgesellschaft</a:t>
            </a:r>
          </a:p>
          <a:p>
            <a:pPr marL="339725" indent="-282575" defTabSz="454025">
              <a:buClr>
                <a:srgbClr val="800000"/>
              </a:buClr>
              <a:buFont typeface="Wingdings" charset="2"/>
              <a:buChar char="§"/>
            </a:pPr>
            <a:r>
              <a:rPr lang="de-AT" altLang="de-DE" sz="1800" dirty="0">
                <a:solidFill>
                  <a:srgbClr val="404040"/>
                </a:solidFill>
              </a:rPr>
              <a:t>Grauer und bunter</a:t>
            </a:r>
            <a:endParaRPr lang="de-DE" altLang="de-DE" sz="1800" i="1" dirty="0">
              <a:solidFill>
                <a:srgbClr val="404040"/>
              </a:solidFill>
            </a:endParaRPr>
          </a:p>
          <a:p>
            <a:pPr marL="339725" indent="-282575" defTabSz="454025">
              <a:buClr>
                <a:srgbClr val="800000"/>
              </a:buClr>
              <a:buFont typeface="Wingdings" charset="2"/>
              <a:buChar char="§"/>
            </a:pPr>
            <a:r>
              <a:rPr lang="de-AT" altLang="de-DE" sz="1800" dirty="0">
                <a:solidFill>
                  <a:srgbClr val="404040"/>
                </a:solidFill>
              </a:rPr>
              <a:t>Ähnlicher und vielfältiger – Pluralisierung der Lebenswelten</a:t>
            </a:r>
          </a:p>
          <a:p>
            <a:pPr marL="339725" indent="-282575" defTabSz="454025">
              <a:buClr>
                <a:srgbClr val="800000"/>
              </a:buClr>
              <a:buFont typeface="Wingdings" charset="2"/>
              <a:buChar char="§"/>
            </a:pPr>
            <a:r>
              <a:rPr lang="de-AT" altLang="de-DE" sz="1800" dirty="0">
                <a:solidFill>
                  <a:srgbClr val="404040"/>
                </a:solidFill>
              </a:rPr>
              <a:t>Zwischen faktischer und gewollter </a:t>
            </a:r>
            <a:r>
              <a:rPr lang="de-AT" altLang="de-DE" sz="1800" dirty="0" err="1">
                <a:solidFill>
                  <a:srgbClr val="404040"/>
                </a:solidFill>
              </a:rPr>
              <a:t>Multikulturalität</a:t>
            </a:r>
            <a:r>
              <a:rPr lang="de-AT" altLang="de-DE" sz="1800" dirty="0">
                <a:solidFill>
                  <a:srgbClr val="404040"/>
                </a:solidFill>
              </a:rPr>
              <a:t>: Vielfalt als Verlust, Bedrohung und </a:t>
            </a:r>
            <a:r>
              <a:rPr lang="de-AT" altLang="de-DE" sz="1800" dirty="0" err="1">
                <a:solidFill>
                  <a:srgbClr val="404040"/>
                </a:solidFill>
              </a:rPr>
              <a:t>Berreicherung</a:t>
            </a:r>
            <a:endParaRPr lang="de-AT" altLang="de-DE" sz="1800" dirty="0">
              <a:solidFill>
                <a:srgbClr val="404040"/>
              </a:solidFill>
            </a:endParaRPr>
          </a:p>
          <a:p>
            <a:pPr marL="339725" indent="-282575" defTabSz="454025">
              <a:buClr>
                <a:srgbClr val="800000"/>
              </a:buClr>
              <a:buFont typeface="Wingdings" charset="2"/>
              <a:buChar char="§"/>
            </a:pPr>
            <a:r>
              <a:rPr lang="de-AT" altLang="de-DE" sz="1800" dirty="0">
                <a:solidFill>
                  <a:srgbClr val="404040"/>
                </a:solidFill>
              </a:rPr>
              <a:t>Soziale Aufstieg der zweiten und dritten Generation: Zwischen Mobilität und Stillstand</a:t>
            </a:r>
          </a:p>
          <a:p>
            <a:pPr marL="339725" indent="-282575" defTabSz="454025">
              <a:buClr>
                <a:srgbClr val="800000"/>
              </a:buClr>
              <a:buFont typeface="Wingdings" charset="2"/>
              <a:buChar char="§"/>
            </a:pPr>
            <a:r>
              <a:rPr lang="de-AT" altLang="de-DE" sz="1800" dirty="0">
                <a:solidFill>
                  <a:srgbClr val="404040"/>
                </a:solidFill>
              </a:rPr>
              <a:t>Aufstiegsprozesse ohne soziale und </a:t>
            </a:r>
            <a:r>
              <a:rPr lang="de-AT" altLang="de-DE" sz="1800" dirty="0" err="1">
                <a:solidFill>
                  <a:srgbClr val="404040"/>
                </a:solidFill>
              </a:rPr>
              <a:t>identiäre</a:t>
            </a:r>
            <a:r>
              <a:rPr lang="de-AT" altLang="de-DE" sz="1800" dirty="0">
                <a:solidFill>
                  <a:srgbClr val="404040"/>
                </a:solidFill>
              </a:rPr>
              <a:t> Anerkennung?</a:t>
            </a:r>
          </a:p>
          <a:p>
            <a:pPr marL="339725" indent="-282575" defTabSz="454025">
              <a:buClr>
                <a:srgbClr val="800000"/>
              </a:buClr>
              <a:buFont typeface="Wingdings" charset="2"/>
              <a:buChar char="§"/>
            </a:pPr>
            <a:r>
              <a:rPr lang="de-AT" altLang="de-DE" sz="1800" dirty="0">
                <a:solidFill>
                  <a:srgbClr val="404040"/>
                </a:solidFill>
              </a:rPr>
              <a:t>„Integration</a:t>
            </a:r>
            <a:r>
              <a:rPr lang="de-AT" altLang="de-AT" sz="1800" dirty="0">
                <a:solidFill>
                  <a:srgbClr val="404040"/>
                </a:solidFill>
              </a:rPr>
              <a:t>“</a:t>
            </a:r>
            <a:r>
              <a:rPr lang="de-AT" altLang="de-DE" sz="1800" dirty="0">
                <a:solidFill>
                  <a:srgbClr val="404040"/>
                </a:solidFill>
              </a:rPr>
              <a:t> als Inklusions- und Anerkennungssemantik oder Ausgrenzungs- und Demütigungsritual?</a:t>
            </a:r>
          </a:p>
        </p:txBody>
      </p:sp>
    </p:spTree>
    <p:extLst>
      <p:ext uri="{BB962C8B-B14F-4D97-AF65-F5344CB8AC3E}">
        <p14:creationId xmlns:p14="http://schemas.microsoft.com/office/powerpoint/2010/main" val="108991455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000"/>
                                        <p:tgtEl>
                                          <p:spTgt spid="3">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1000"/>
                                        <p:tgtEl>
                                          <p:spTgt spid="3">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1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9073" y="197516"/>
            <a:ext cx="10972799" cy="1138138"/>
          </a:xfrm>
        </p:spPr>
        <p:txBody>
          <a:bodyPr>
            <a:noAutofit/>
          </a:bodyPr>
          <a:lstStyle/>
          <a:p>
            <a:pPr marL="342900" lvl="1" indent="-342900" algn="r"/>
            <a:r>
              <a:rPr lang="de-AT" sz="4000" dirty="0">
                <a:solidFill>
                  <a:schemeClr val="tx2"/>
                </a:solidFill>
                <a:latin typeface="+mn-lt"/>
              </a:rPr>
              <a:t>Zur Reproduktion der Selbstähnlichkeit von Systemen und Institutionen</a:t>
            </a:r>
          </a:p>
        </p:txBody>
      </p:sp>
      <p:sp>
        <p:nvSpPr>
          <p:cNvPr id="3" name="Inhaltsplatzhalter 2"/>
          <p:cNvSpPr>
            <a:spLocks noGrp="1"/>
          </p:cNvSpPr>
          <p:nvPr>
            <p:ph idx="1"/>
          </p:nvPr>
        </p:nvSpPr>
        <p:spPr>
          <a:xfrm>
            <a:off x="263352" y="1772816"/>
            <a:ext cx="11521280" cy="5085184"/>
          </a:xfrm>
        </p:spPr>
        <p:txBody>
          <a:bodyPr/>
          <a:lstStyle/>
          <a:p>
            <a:pPr marL="0" lvl="1" indent="0">
              <a:spcAft>
                <a:spcPts val="600"/>
              </a:spcAft>
              <a:buSzTx/>
              <a:buNone/>
            </a:pPr>
            <a:r>
              <a:rPr lang="de-AT" sz="2800" dirty="0" err="1" smtClean="0">
                <a:solidFill>
                  <a:schemeClr val="accent2"/>
                </a:solidFill>
                <a:latin typeface="+mn-lt"/>
              </a:rPr>
              <a:t>Homogenitätsideal</a:t>
            </a:r>
            <a:r>
              <a:rPr lang="de-AT" sz="2800" dirty="0" smtClean="0">
                <a:solidFill>
                  <a:schemeClr val="accent2"/>
                </a:solidFill>
                <a:latin typeface="+mn-lt"/>
              </a:rPr>
              <a:t>, Mittelschichtsorientierung</a:t>
            </a:r>
          </a:p>
          <a:p>
            <a:pPr marL="342900" lvl="1" indent="-342900">
              <a:spcAft>
                <a:spcPts val="600"/>
              </a:spcAft>
              <a:buSzTx/>
            </a:pPr>
            <a:r>
              <a:rPr lang="de-DE" sz="2400" dirty="0">
                <a:latin typeface="+mn-lt"/>
                <a:ea typeface="ＭＳ Ｐゴシック" pitchFamily="30" charset="-128"/>
                <a:cs typeface="ＭＳ Ｐゴシック" pitchFamily="30" charset="-128"/>
              </a:rPr>
              <a:t>Orientierung und Festhalten an imaginären </a:t>
            </a:r>
            <a:r>
              <a:rPr lang="de-DE" sz="2400" dirty="0" smtClean="0">
                <a:latin typeface="+mn-lt"/>
                <a:ea typeface="ＭＳ Ｐゴシック" pitchFamily="30" charset="-128"/>
                <a:cs typeface="ＭＳ Ｐゴシック" pitchFamily="30" charset="-128"/>
              </a:rPr>
              <a:t>„Kunden, Kindern, Schülern“ </a:t>
            </a:r>
            <a:r>
              <a:rPr lang="de-DE" sz="2400" dirty="0">
                <a:latin typeface="+mn-lt"/>
                <a:ea typeface="ＭＳ Ｐゴシック" pitchFamily="30" charset="-128"/>
                <a:cs typeface="ＭＳ Ｐゴシック" pitchFamily="30" charset="-128"/>
              </a:rPr>
              <a:t>trotz gesellschaftlicher Pluralisierung</a:t>
            </a:r>
          </a:p>
          <a:p>
            <a:pPr marL="342900" lvl="1" indent="-342900">
              <a:spcAft>
                <a:spcPts val="600"/>
              </a:spcAft>
              <a:buSzTx/>
            </a:pPr>
            <a:r>
              <a:rPr lang="de-AT" sz="2400" dirty="0">
                <a:latin typeface="+mn-lt"/>
              </a:rPr>
              <a:t>Unterschied vom Schauen und Sehen!</a:t>
            </a:r>
          </a:p>
          <a:p>
            <a:pPr marL="342900" lvl="1" indent="-342900">
              <a:spcAft>
                <a:spcPts val="600"/>
              </a:spcAft>
              <a:buSzTx/>
            </a:pPr>
            <a:r>
              <a:rPr lang="de-AT" sz="2400" dirty="0">
                <a:latin typeface="+mn-lt"/>
              </a:rPr>
              <a:t>Durch explizite und implizite Normalitätserwartung wird Pluralität weniger als  Selbstverständlichkeit verstanden, sondern als Abweichung bzw. die Störung </a:t>
            </a:r>
            <a:endParaRPr lang="de-AT" sz="2400" dirty="0" smtClean="0">
              <a:latin typeface="+mn-lt"/>
            </a:endParaRPr>
          </a:p>
          <a:p>
            <a:pPr marL="342900" lvl="1" indent="-342900">
              <a:spcAft>
                <a:spcPts val="600"/>
              </a:spcAft>
              <a:buSzTx/>
            </a:pPr>
            <a:r>
              <a:rPr lang="de-AT" sz="2400" dirty="0" smtClean="0">
                <a:latin typeface="+mn-lt"/>
              </a:rPr>
              <a:t>Ignoranz</a:t>
            </a:r>
            <a:r>
              <a:rPr lang="de-AT" sz="2400" dirty="0">
                <a:latin typeface="+mn-lt"/>
              </a:rPr>
              <a:t>, De-Thematisierung, negative Bewertung von Unterschieden</a:t>
            </a:r>
            <a:endParaRPr lang="de-DE" sz="2400" dirty="0">
              <a:latin typeface="+mn-lt"/>
              <a:ea typeface="ＭＳ Ｐゴシック" pitchFamily="30" charset="-128"/>
              <a:cs typeface="ＭＳ Ｐゴシック" pitchFamily="30" charset="-128"/>
            </a:endParaRPr>
          </a:p>
          <a:p>
            <a:pPr marL="342900" lvl="1" indent="-342900">
              <a:spcAft>
                <a:spcPts val="600"/>
              </a:spcAft>
              <a:buSzTx/>
            </a:pPr>
            <a:r>
              <a:rPr lang="de-AT" sz="2400" dirty="0">
                <a:latin typeface="+mn-lt"/>
                <a:ea typeface="ＭＳ Ｐゴシック" pitchFamily="30" charset="-128"/>
                <a:cs typeface="ＭＳ Ｐゴシック" pitchFamily="30" charset="-128"/>
              </a:rPr>
              <a:t>Defizitäre Identitätskonstruktionen, Nicht-Zugehörigkeit als Identität</a:t>
            </a:r>
            <a:endParaRPr lang="de-DE" sz="2400" dirty="0">
              <a:latin typeface="+mn-lt"/>
              <a:ea typeface="ＭＳ Ｐゴシック" pitchFamily="30" charset="-128"/>
              <a:cs typeface="ＭＳ Ｐゴシック" pitchFamily="30" charset="-128"/>
            </a:endParaRPr>
          </a:p>
          <a:p>
            <a:pPr marL="0" indent="0">
              <a:spcBef>
                <a:spcPts val="1776"/>
              </a:spcBef>
              <a:spcAft>
                <a:spcPts val="600"/>
              </a:spcAft>
              <a:buNone/>
            </a:pPr>
            <a:endParaRPr lang="de-DE" sz="2400" dirty="0">
              <a:latin typeface="+mn-lt"/>
              <a:ea typeface="ＭＳ Ｐゴシック" pitchFamily="30" charset="-128"/>
              <a:cs typeface="ＭＳ Ｐゴシック" pitchFamily="30" charset="-128"/>
            </a:endParaRPr>
          </a:p>
        </p:txBody>
      </p:sp>
    </p:spTree>
    <p:extLst>
      <p:ext uri="{BB962C8B-B14F-4D97-AF65-F5344CB8AC3E}">
        <p14:creationId xmlns:p14="http://schemas.microsoft.com/office/powerpoint/2010/main" val="19433462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1976410" cy="1325563"/>
          </a:xfrm>
        </p:spPr>
        <p:txBody>
          <a:bodyPr>
            <a:normAutofit/>
          </a:bodyPr>
          <a:lstStyle/>
          <a:p>
            <a:pPr algn="r"/>
            <a:r>
              <a:rPr lang="de-DE" dirty="0">
                <a:solidFill>
                  <a:schemeClr val="accent5">
                    <a:lumMod val="50000"/>
                  </a:schemeClr>
                </a:solidFill>
                <a:latin typeface="+mn-lt"/>
                <a:ea typeface="ＭＳ Ｐゴシック" pitchFamily="30" charset="-128"/>
                <a:cs typeface="ＭＳ Ｐゴシック" pitchFamily="30" charset="-128"/>
              </a:rPr>
              <a:t>Sozio-kulturelles Kontextwissen </a:t>
            </a:r>
            <a:r>
              <a:rPr lang="de-DE" dirty="0" smtClean="0">
                <a:solidFill>
                  <a:schemeClr val="accent5">
                    <a:lumMod val="50000"/>
                  </a:schemeClr>
                </a:solidFill>
                <a:latin typeface="+mn-lt"/>
                <a:ea typeface="ＭＳ Ｐゴシック" pitchFamily="30" charset="-128"/>
                <a:cs typeface="ＭＳ Ｐゴシック" pitchFamily="30" charset="-128"/>
              </a:rPr>
              <a:t/>
            </a:r>
            <a:br>
              <a:rPr lang="de-DE" dirty="0" smtClean="0">
                <a:solidFill>
                  <a:schemeClr val="accent5">
                    <a:lumMod val="50000"/>
                  </a:schemeClr>
                </a:solidFill>
                <a:latin typeface="+mn-lt"/>
                <a:ea typeface="ＭＳ Ｐゴシック" pitchFamily="30" charset="-128"/>
                <a:cs typeface="ＭＳ Ｐゴシック" pitchFamily="30" charset="-128"/>
              </a:rPr>
            </a:br>
            <a:r>
              <a:rPr lang="de-DE" dirty="0" smtClean="0">
                <a:solidFill>
                  <a:schemeClr val="accent5">
                    <a:lumMod val="50000"/>
                  </a:schemeClr>
                </a:solidFill>
                <a:latin typeface="+mn-lt"/>
                <a:ea typeface="ＭＳ Ｐゴシック" pitchFamily="30" charset="-128"/>
                <a:cs typeface="ＭＳ Ｐゴシック" pitchFamily="30" charset="-128"/>
              </a:rPr>
              <a:t>&amp; Multiperspektivität </a:t>
            </a:r>
            <a:endParaRPr lang="de-AT" sz="4800" b="0" dirty="0">
              <a:solidFill>
                <a:schemeClr val="accent5">
                  <a:lumMod val="50000"/>
                </a:schemeClr>
              </a:solidFill>
              <a:latin typeface="+mn-lt"/>
            </a:endParaRPr>
          </a:p>
        </p:txBody>
      </p:sp>
      <p:sp>
        <p:nvSpPr>
          <p:cNvPr id="3" name="Inhaltsplatzhalter 2"/>
          <p:cNvSpPr>
            <a:spLocks noGrp="1"/>
          </p:cNvSpPr>
          <p:nvPr>
            <p:ph idx="1"/>
          </p:nvPr>
        </p:nvSpPr>
        <p:spPr>
          <a:xfrm>
            <a:off x="239349" y="2204864"/>
            <a:ext cx="11329259" cy="4464496"/>
          </a:xfrm>
        </p:spPr>
        <p:txBody>
          <a:bodyPr>
            <a:normAutofit/>
          </a:bodyPr>
          <a:lstStyle/>
          <a:p>
            <a:pPr>
              <a:spcBef>
                <a:spcPts val="1200"/>
              </a:spcBef>
            </a:pPr>
            <a:r>
              <a:rPr lang="de-AT" dirty="0"/>
              <a:t>Jenseits de-thematisierender bzw. </a:t>
            </a:r>
            <a:r>
              <a:rPr lang="de-AT" dirty="0" err="1"/>
              <a:t>kulturalisierender</a:t>
            </a:r>
            <a:r>
              <a:rPr lang="de-AT" dirty="0"/>
              <a:t> Zuschreibungen!</a:t>
            </a:r>
          </a:p>
          <a:p>
            <a:pPr>
              <a:spcBef>
                <a:spcPts val="1200"/>
              </a:spcBef>
            </a:pPr>
            <a:r>
              <a:rPr lang="de-DE" dirty="0"/>
              <a:t>Multifaktorielle und mehrdimensionale Wirkungszusammenhänge zwischen sozialen u. kulturellen Faktoren in der sich </a:t>
            </a:r>
            <a:r>
              <a:rPr lang="de-DE" dirty="0" smtClean="0"/>
              <a:t>Betroffenen individuell </a:t>
            </a:r>
            <a:r>
              <a:rPr lang="de-DE" dirty="0"/>
              <a:t>bewegen</a:t>
            </a:r>
          </a:p>
          <a:p>
            <a:pPr>
              <a:spcBef>
                <a:spcPts val="1200"/>
              </a:spcBef>
            </a:pPr>
            <a:r>
              <a:rPr lang="de-DE" dirty="0"/>
              <a:t>Interessierte, reflexive Haltung, die um die hybriden, sozialen und kulturellen Lebenswelten der </a:t>
            </a:r>
            <a:r>
              <a:rPr lang="de-DE" dirty="0" smtClean="0"/>
              <a:t>Betroffenen, </a:t>
            </a:r>
            <a:r>
              <a:rPr lang="de-DE" dirty="0"/>
              <a:t>ohne diese festzuschreiben. </a:t>
            </a:r>
          </a:p>
          <a:p>
            <a:pPr>
              <a:lnSpc>
                <a:spcPct val="90000"/>
              </a:lnSpc>
              <a:spcBef>
                <a:spcPts val="1200"/>
              </a:spcBef>
              <a:spcAft>
                <a:spcPts val="0"/>
              </a:spcAft>
            </a:pPr>
            <a:r>
              <a:rPr lang="de-DE" dirty="0"/>
              <a:t>Dies beninhaltet auch die hinterfragende Beobachtung und Veränderung eigener Deutungs-, </a:t>
            </a:r>
            <a:r>
              <a:rPr lang="de-DE" dirty="0" err="1"/>
              <a:t>Erklärungs</a:t>
            </a:r>
            <a:r>
              <a:rPr lang="de-DE" dirty="0"/>
              <a:t>- u. Behandlungsmuster</a:t>
            </a:r>
            <a:r>
              <a:rPr lang="de-DE" dirty="0" smtClean="0"/>
              <a:t>.</a:t>
            </a:r>
            <a:endParaRPr lang="de-AT" dirty="0"/>
          </a:p>
        </p:txBody>
      </p:sp>
    </p:spTree>
    <p:extLst>
      <p:ext uri="{BB962C8B-B14F-4D97-AF65-F5344CB8AC3E}">
        <p14:creationId xmlns:p14="http://schemas.microsoft.com/office/powerpoint/2010/main" val="5810625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1512" y="365125"/>
            <a:ext cx="11954108" cy="1325563"/>
          </a:xfrm>
        </p:spPr>
        <p:txBody>
          <a:bodyPr/>
          <a:lstStyle/>
          <a:p>
            <a:pPr algn="r"/>
            <a:r>
              <a:rPr lang="de-AT" b="0" dirty="0" smtClean="0">
                <a:solidFill>
                  <a:schemeClr val="accent5">
                    <a:lumMod val="50000"/>
                  </a:schemeClr>
                </a:solidFill>
                <a:latin typeface="+mn-lt"/>
              </a:rPr>
              <a:t>Zum Wechselverhältnis von Normalität &amp; Diversität</a:t>
            </a:r>
            <a:endParaRPr lang="de-AT" b="0" dirty="0">
              <a:solidFill>
                <a:schemeClr val="accent5">
                  <a:lumMod val="50000"/>
                </a:schemeClr>
              </a:solidFill>
              <a:latin typeface="+mn-lt"/>
            </a:endParaRPr>
          </a:p>
        </p:txBody>
      </p:sp>
      <p:sp>
        <p:nvSpPr>
          <p:cNvPr id="3" name="Inhaltsplatzhalter 2"/>
          <p:cNvSpPr>
            <a:spLocks noGrp="1"/>
          </p:cNvSpPr>
          <p:nvPr>
            <p:ph idx="1"/>
          </p:nvPr>
        </p:nvSpPr>
        <p:spPr>
          <a:xfrm>
            <a:off x="335360" y="2060848"/>
            <a:ext cx="11377264" cy="4797152"/>
          </a:xfrm>
        </p:spPr>
        <p:txBody>
          <a:bodyPr/>
          <a:lstStyle/>
          <a:p>
            <a:pPr>
              <a:spcAft>
                <a:spcPts val="1200"/>
              </a:spcAft>
            </a:pPr>
            <a:r>
              <a:rPr lang="de-AT" dirty="0">
                <a:latin typeface="+mn-lt"/>
              </a:rPr>
              <a:t>Jede/</a:t>
            </a:r>
            <a:r>
              <a:rPr lang="de-AT" dirty="0" err="1">
                <a:latin typeface="+mn-lt"/>
              </a:rPr>
              <a:t>r</a:t>
            </a:r>
            <a:r>
              <a:rPr lang="de-AT" dirty="0">
                <a:latin typeface="+mn-lt"/>
              </a:rPr>
              <a:t> ist </a:t>
            </a:r>
            <a:r>
              <a:rPr lang="de-AT" dirty="0" smtClean="0">
                <a:latin typeface="+mn-lt"/>
              </a:rPr>
              <a:t>anders anders!? Ja, aber...</a:t>
            </a:r>
            <a:endParaRPr lang="de-AT" dirty="0">
              <a:latin typeface="+mn-lt"/>
            </a:endParaRPr>
          </a:p>
          <a:p>
            <a:pPr>
              <a:spcAft>
                <a:spcPts val="1200"/>
              </a:spcAft>
            </a:pPr>
            <a:r>
              <a:rPr lang="de-AT" dirty="0" smtClean="0">
                <a:latin typeface="+mn-lt"/>
              </a:rPr>
              <a:t>Doch wir sind </a:t>
            </a:r>
            <a:r>
              <a:rPr lang="de-AT" dirty="0">
                <a:solidFill>
                  <a:schemeClr val="accent2"/>
                </a:solidFill>
                <a:latin typeface="+mn-lt"/>
              </a:rPr>
              <a:t>ähnlicher </a:t>
            </a:r>
            <a:r>
              <a:rPr lang="de-AT" dirty="0">
                <a:latin typeface="+mn-lt"/>
              </a:rPr>
              <a:t>und </a:t>
            </a:r>
            <a:r>
              <a:rPr lang="de-AT" dirty="0">
                <a:solidFill>
                  <a:srgbClr val="E46C0A"/>
                </a:solidFill>
                <a:latin typeface="+mn-lt"/>
              </a:rPr>
              <a:t>unterschiedlicher</a:t>
            </a:r>
            <a:r>
              <a:rPr lang="de-AT" dirty="0">
                <a:latin typeface="+mn-lt"/>
              </a:rPr>
              <a:t> als wir glauben!</a:t>
            </a:r>
          </a:p>
          <a:p>
            <a:pPr>
              <a:spcAft>
                <a:spcPts val="1200"/>
              </a:spcAft>
            </a:pPr>
            <a:r>
              <a:rPr lang="de-AT" dirty="0" smtClean="0">
                <a:latin typeface="+mn-lt"/>
              </a:rPr>
              <a:t>Kein „</a:t>
            </a:r>
            <a:r>
              <a:rPr lang="de-AT" dirty="0" err="1">
                <a:latin typeface="+mn-lt"/>
              </a:rPr>
              <a:t>E</a:t>
            </a:r>
            <a:r>
              <a:rPr lang="de-AT" dirty="0" err="1" smtClean="0">
                <a:latin typeface="+mn-lt"/>
              </a:rPr>
              <a:t>ntweder-</a:t>
            </a:r>
            <a:r>
              <a:rPr lang="de-AT" dirty="0" err="1">
                <a:latin typeface="+mn-lt"/>
              </a:rPr>
              <a:t>O</a:t>
            </a:r>
            <a:r>
              <a:rPr lang="de-AT" dirty="0" err="1" smtClean="0">
                <a:latin typeface="+mn-lt"/>
              </a:rPr>
              <a:t>der</a:t>
            </a:r>
            <a:r>
              <a:rPr lang="de-AT" dirty="0" smtClean="0">
                <a:latin typeface="+mn-lt"/>
              </a:rPr>
              <a:t>“, denn die Normalität ist die Voraussetzung der Diversität!</a:t>
            </a:r>
          </a:p>
          <a:p>
            <a:pPr>
              <a:spcAft>
                <a:spcPts val="1200"/>
              </a:spcAft>
            </a:pPr>
            <a:r>
              <a:rPr lang="de-AT" dirty="0">
                <a:latin typeface="+mn-lt"/>
              </a:rPr>
              <a:t>Die Normalität eines jeden </a:t>
            </a:r>
            <a:r>
              <a:rPr lang="de-AT" dirty="0" smtClean="0">
                <a:latin typeface="+mn-lt"/>
              </a:rPr>
              <a:t>ist </a:t>
            </a:r>
            <a:r>
              <a:rPr lang="de-AT" dirty="0">
                <a:latin typeface="+mn-lt"/>
              </a:rPr>
              <a:t>immer schon eine Abweichung</a:t>
            </a:r>
            <a:r>
              <a:rPr lang="de-AT" dirty="0" smtClean="0">
                <a:latin typeface="+mn-lt"/>
              </a:rPr>
              <a:t>! </a:t>
            </a:r>
            <a:r>
              <a:rPr lang="de-AT" sz="2800" dirty="0">
                <a:latin typeface="+mn-lt"/>
              </a:rPr>
              <a:t>(Semir </a:t>
            </a:r>
            <a:r>
              <a:rPr lang="de-AT" sz="2800" dirty="0" err="1">
                <a:latin typeface="+mn-lt"/>
              </a:rPr>
              <a:t>Insaif</a:t>
            </a:r>
            <a:r>
              <a:rPr lang="de-AT" sz="2800" dirty="0">
                <a:latin typeface="+mn-lt"/>
              </a:rPr>
              <a:t>)</a:t>
            </a:r>
          </a:p>
        </p:txBody>
      </p:sp>
    </p:spTree>
    <p:extLst>
      <p:ext uri="{BB962C8B-B14F-4D97-AF65-F5344CB8AC3E}">
        <p14:creationId xmlns:p14="http://schemas.microsoft.com/office/powerpoint/2010/main" val="8890680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r"/>
            <a:r>
              <a:rPr lang="de-AT" dirty="0">
                <a:solidFill>
                  <a:schemeClr val="accent5">
                    <a:lumMod val="75000"/>
                  </a:schemeClr>
                </a:solidFill>
                <a:latin typeface="+mn-lt"/>
              </a:rPr>
              <a:t>Flüchtlingskrise</a:t>
            </a:r>
            <a:r>
              <a:rPr lang="de-AT" dirty="0" smtClean="0">
                <a:solidFill>
                  <a:schemeClr val="accent5">
                    <a:lumMod val="75000"/>
                  </a:schemeClr>
                </a:solidFill>
                <a:latin typeface="+mn-lt"/>
              </a:rPr>
              <a:t>?</a:t>
            </a:r>
            <a:endParaRPr lang="de-AT" dirty="0">
              <a:solidFill>
                <a:schemeClr val="accent5">
                  <a:lumMod val="75000"/>
                </a:schemeClr>
              </a:solidFill>
              <a:latin typeface="+mn-lt"/>
            </a:endParaRPr>
          </a:p>
        </p:txBody>
      </p:sp>
      <p:sp>
        <p:nvSpPr>
          <p:cNvPr id="3" name="Inhaltsplatzhalter 2"/>
          <p:cNvSpPr>
            <a:spLocks noGrp="1"/>
          </p:cNvSpPr>
          <p:nvPr>
            <p:ph idx="1"/>
          </p:nvPr>
        </p:nvSpPr>
        <p:spPr>
          <a:xfrm>
            <a:off x="492369" y="1825624"/>
            <a:ext cx="10861431" cy="4874113"/>
          </a:xfrm>
        </p:spPr>
        <p:txBody>
          <a:bodyPr>
            <a:normAutofit/>
          </a:bodyPr>
          <a:lstStyle/>
          <a:p>
            <a:pPr marL="0" indent="0">
              <a:lnSpc>
                <a:spcPct val="150000"/>
              </a:lnSpc>
              <a:buNone/>
            </a:pPr>
            <a:r>
              <a:rPr lang="de-AT" sz="3600" dirty="0" smtClean="0">
                <a:latin typeface="+mn-lt"/>
              </a:rPr>
              <a:t>Nein</a:t>
            </a:r>
            <a:r>
              <a:rPr lang="de-AT" sz="3600" dirty="0">
                <a:latin typeface="+mn-lt"/>
              </a:rPr>
              <a:t>!</a:t>
            </a:r>
            <a:endParaRPr lang="de-AT" sz="3600" dirty="0" smtClean="0">
              <a:latin typeface="+mn-lt"/>
            </a:endParaRPr>
          </a:p>
          <a:p>
            <a:pPr>
              <a:lnSpc>
                <a:spcPct val="150000"/>
              </a:lnSpc>
            </a:pPr>
            <a:r>
              <a:rPr lang="de-AT" dirty="0" smtClean="0">
                <a:latin typeface="+mn-lt"/>
              </a:rPr>
              <a:t>Nicht </a:t>
            </a:r>
            <a:r>
              <a:rPr lang="de-AT" dirty="0">
                <a:latin typeface="+mn-lt"/>
              </a:rPr>
              <a:t>nur </a:t>
            </a:r>
            <a:r>
              <a:rPr lang="de-AT" dirty="0" smtClean="0">
                <a:latin typeface="+mn-lt"/>
              </a:rPr>
              <a:t>Flüchtlingskrise, </a:t>
            </a:r>
            <a:r>
              <a:rPr lang="de-AT" dirty="0">
                <a:latin typeface="+mn-lt"/>
              </a:rPr>
              <a:t>sondern zugleich </a:t>
            </a:r>
            <a:r>
              <a:rPr lang="de-AT" b="1" dirty="0" smtClean="0">
                <a:latin typeface="+mn-lt"/>
              </a:rPr>
              <a:t>Staats- </a:t>
            </a:r>
            <a:r>
              <a:rPr lang="de-AT" b="1" dirty="0">
                <a:latin typeface="+mn-lt"/>
              </a:rPr>
              <a:t>und Europakrise</a:t>
            </a:r>
          </a:p>
          <a:p>
            <a:pPr>
              <a:lnSpc>
                <a:spcPct val="150000"/>
              </a:lnSpc>
            </a:pPr>
            <a:r>
              <a:rPr lang="de-AT" dirty="0" smtClean="0">
                <a:latin typeface="+mn-lt"/>
              </a:rPr>
              <a:t>Manifester Druck von Kriegs- und Armutsflüchtlingen</a:t>
            </a:r>
            <a:endParaRPr lang="de-AT" sz="2400" dirty="0" smtClean="0">
              <a:latin typeface="+mn-lt"/>
            </a:endParaRPr>
          </a:p>
          <a:p>
            <a:endParaRPr lang="de-AT" dirty="0">
              <a:latin typeface="+mn-lt"/>
            </a:endParaRPr>
          </a:p>
        </p:txBody>
      </p:sp>
    </p:spTree>
    <p:extLst>
      <p:ext uri="{BB962C8B-B14F-4D97-AF65-F5344CB8AC3E}">
        <p14:creationId xmlns:p14="http://schemas.microsoft.com/office/powerpoint/2010/main" val="7175640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0"/>
            <a:ext cx="10515600" cy="1325563"/>
          </a:xfrm>
        </p:spPr>
        <p:txBody>
          <a:bodyPr/>
          <a:lstStyle/>
          <a:p>
            <a:pPr algn="r"/>
            <a:r>
              <a:rPr lang="de-AT" dirty="0" smtClean="0">
                <a:solidFill>
                  <a:schemeClr val="accent5">
                    <a:lumMod val="75000"/>
                  </a:schemeClr>
                </a:solidFill>
                <a:latin typeface="+mn-lt"/>
              </a:rPr>
              <a:t>Pull und Push Faktoren</a:t>
            </a:r>
            <a:endParaRPr lang="de-AT" dirty="0">
              <a:solidFill>
                <a:schemeClr val="accent5">
                  <a:lumMod val="75000"/>
                </a:schemeClr>
              </a:solidFill>
              <a:latin typeface="+mn-lt"/>
            </a:endParaRPr>
          </a:p>
        </p:txBody>
      </p:sp>
      <p:pic>
        <p:nvPicPr>
          <p:cNvPr id="4" name="Grafik 6"/>
          <p:cNvPicPr/>
          <p:nvPr/>
        </p:nvPicPr>
        <p:blipFill>
          <a:blip r:embed="rId2"/>
          <a:stretch>
            <a:fillRect/>
          </a:stretch>
        </p:blipFill>
        <p:spPr bwMode="auto">
          <a:xfrm>
            <a:off x="838200" y="1349864"/>
            <a:ext cx="10322169" cy="5785338"/>
          </a:xfrm>
          <a:prstGeom prst="rect">
            <a:avLst/>
          </a:prstGeom>
        </p:spPr>
      </p:pic>
      <p:sp>
        <p:nvSpPr>
          <p:cNvPr id="5" name="Textfeld 4"/>
          <p:cNvSpPr txBox="1"/>
          <p:nvPr/>
        </p:nvSpPr>
        <p:spPr>
          <a:xfrm>
            <a:off x="8606188" y="6311900"/>
            <a:ext cx="2747612" cy="369332"/>
          </a:xfrm>
          <a:prstGeom prst="rect">
            <a:avLst/>
          </a:prstGeom>
          <a:noFill/>
        </p:spPr>
        <p:txBody>
          <a:bodyPr wrap="none" rtlCol="0">
            <a:spAutoFit/>
          </a:bodyPr>
          <a:lstStyle/>
          <a:p>
            <a:r>
              <a:rPr lang="de-AT" smtClean="0"/>
              <a:t>Graphik: Gudrun </a:t>
            </a:r>
            <a:r>
              <a:rPr lang="de-AT" dirty="0" err="1" smtClean="0"/>
              <a:t>Biffl</a:t>
            </a:r>
            <a:r>
              <a:rPr lang="de-AT" dirty="0" smtClean="0"/>
              <a:t>, 2016</a:t>
            </a:r>
            <a:endParaRPr lang="de-AT" dirty="0"/>
          </a:p>
        </p:txBody>
      </p:sp>
    </p:spTree>
    <p:extLst>
      <p:ext uri="{BB962C8B-B14F-4D97-AF65-F5344CB8AC3E}">
        <p14:creationId xmlns:p14="http://schemas.microsoft.com/office/powerpoint/2010/main" val="17776336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r"/>
            <a:r>
              <a:rPr lang="de-AT" dirty="0" smtClean="0">
                <a:solidFill>
                  <a:schemeClr val="accent5">
                    <a:lumMod val="75000"/>
                  </a:schemeClr>
                </a:solidFill>
                <a:latin typeface="+mn-lt"/>
              </a:rPr>
              <a:t>Flucht und Asylsuchende 2015</a:t>
            </a:r>
            <a:endParaRPr lang="de-AT" dirty="0">
              <a:solidFill>
                <a:schemeClr val="accent5">
                  <a:lumMod val="75000"/>
                </a:schemeClr>
              </a:solidFill>
              <a:latin typeface="+mn-lt"/>
            </a:endParaRPr>
          </a:p>
        </p:txBody>
      </p:sp>
      <p:sp>
        <p:nvSpPr>
          <p:cNvPr id="3" name="Inhaltsplatzhalter 2"/>
          <p:cNvSpPr>
            <a:spLocks noGrp="1"/>
          </p:cNvSpPr>
          <p:nvPr>
            <p:ph idx="1"/>
          </p:nvPr>
        </p:nvSpPr>
        <p:spPr>
          <a:xfrm>
            <a:off x="838200" y="2171313"/>
            <a:ext cx="10515600" cy="4351338"/>
          </a:xfrm>
        </p:spPr>
        <p:txBody>
          <a:bodyPr>
            <a:normAutofit/>
          </a:bodyPr>
          <a:lstStyle/>
          <a:p>
            <a:pPr>
              <a:lnSpc>
                <a:spcPct val="150000"/>
              </a:lnSpc>
            </a:pPr>
            <a:r>
              <a:rPr lang="de-AT" dirty="0" smtClean="0">
                <a:latin typeface="+mn-lt"/>
              </a:rPr>
              <a:t>60 Mio. </a:t>
            </a:r>
            <a:r>
              <a:rPr lang="de-AT" dirty="0">
                <a:latin typeface="+mn-lt"/>
              </a:rPr>
              <a:t>Menschen Opfer von Flucht und </a:t>
            </a:r>
            <a:r>
              <a:rPr lang="de-AT" dirty="0" smtClean="0">
                <a:latin typeface="+mn-lt"/>
              </a:rPr>
              <a:t>Vertreibung (UNCHR)</a:t>
            </a:r>
          </a:p>
          <a:p>
            <a:pPr>
              <a:lnSpc>
                <a:spcPct val="150000"/>
              </a:lnSpc>
            </a:pPr>
            <a:r>
              <a:rPr lang="de-AT" dirty="0">
                <a:latin typeface="+mn-lt"/>
              </a:rPr>
              <a:t>1,3 Mio. Erst-Asylanträge in </a:t>
            </a:r>
            <a:r>
              <a:rPr lang="de-AT" dirty="0" smtClean="0">
                <a:latin typeface="+mn-lt"/>
              </a:rPr>
              <a:t>Europa</a:t>
            </a:r>
            <a:endParaRPr lang="de-AT" dirty="0">
              <a:latin typeface="+mn-lt"/>
            </a:endParaRPr>
          </a:p>
          <a:p>
            <a:pPr>
              <a:lnSpc>
                <a:spcPct val="150000"/>
              </a:lnSpc>
            </a:pPr>
            <a:r>
              <a:rPr lang="de-AT" dirty="0" smtClean="0">
                <a:latin typeface="+mn-lt"/>
              </a:rPr>
              <a:t>88.150 Asylanträge </a:t>
            </a:r>
            <a:r>
              <a:rPr lang="de-AT" dirty="0">
                <a:latin typeface="+mn-lt"/>
              </a:rPr>
              <a:t>in </a:t>
            </a:r>
            <a:r>
              <a:rPr lang="de-AT" dirty="0" smtClean="0">
                <a:latin typeface="+mn-lt"/>
              </a:rPr>
              <a:t>Österreich: 14.400 anerkannt </a:t>
            </a:r>
          </a:p>
          <a:p>
            <a:pPr>
              <a:lnSpc>
                <a:spcPct val="150000"/>
              </a:lnSpc>
            </a:pPr>
            <a:r>
              <a:rPr lang="de-AT" dirty="0" smtClean="0">
                <a:latin typeface="+mn-lt"/>
              </a:rPr>
              <a:t>ca</a:t>
            </a:r>
            <a:r>
              <a:rPr lang="de-AT" dirty="0">
                <a:latin typeface="+mn-lt"/>
              </a:rPr>
              <a:t>. 70.000 </a:t>
            </a:r>
            <a:r>
              <a:rPr lang="de-AT" dirty="0" smtClean="0">
                <a:latin typeface="+mn-lt"/>
              </a:rPr>
              <a:t>laufende Verfahren (in </a:t>
            </a:r>
            <a:r>
              <a:rPr lang="de-AT" dirty="0">
                <a:latin typeface="+mn-lt"/>
              </a:rPr>
              <a:t>erster </a:t>
            </a:r>
            <a:r>
              <a:rPr lang="de-AT" dirty="0" smtClean="0">
                <a:latin typeface="+mn-lt"/>
              </a:rPr>
              <a:t>Instanz)</a:t>
            </a:r>
            <a:endParaRPr lang="de-AT" dirty="0">
              <a:latin typeface="+mn-lt"/>
            </a:endParaRPr>
          </a:p>
        </p:txBody>
      </p:sp>
    </p:spTree>
    <p:extLst>
      <p:ext uri="{BB962C8B-B14F-4D97-AF65-F5344CB8AC3E}">
        <p14:creationId xmlns:p14="http://schemas.microsoft.com/office/powerpoint/2010/main" val="8256743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9616" y="0"/>
            <a:ext cx="11289322" cy="1325563"/>
          </a:xfrm>
        </p:spPr>
        <p:txBody>
          <a:bodyPr>
            <a:normAutofit/>
          </a:bodyPr>
          <a:lstStyle/>
          <a:p>
            <a:r>
              <a:rPr lang="de-AT" sz="4000" dirty="0" smtClean="0">
                <a:solidFill>
                  <a:schemeClr val="accent5">
                    <a:lumMod val="75000"/>
                  </a:schemeClr>
                </a:solidFill>
                <a:latin typeface="+mn-lt"/>
              </a:rPr>
              <a:t>Häufigste Herkunftsstaaten </a:t>
            </a:r>
            <a:r>
              <a:rPr lang="de-AT" sz="4000" dirty="0">
                <a:solidFill>
                  <a:schemeClr val="accent5">
                    <a:lumMod val="75000"/>
                  </a:schemeClr>
                </a:solidFill>
                <a:latin typeface="+mn-lt"/>
              </a:rPr>
              <a:t>der Asylsuchenden </a:t>
            </a:r>
            <a:r>
              <a:rPr lang="de-AT" sz="4000" dirty="0" smtClean="0">
                <a:solidFill>
                  <a:schemeClr val="accent5">
                    <a:lumMod val="75000"/>
                  </a:schemeClr>
                </a:solidFill>
                <a:latin typeface="+mn-lt"/>
              </a:rPr>
              <a:t>2015</a:t>
            </a:r>
            <a:r>
              <a:rPr lang="de-DE" sz="4000" dirty="0" smtClean="0">
                <a:solidFill>
                  <a:schemeClr val="accent5">
                    <a:lumMod val="75000"/>
                  </a:schemeClr>
                </a:solidFill>
                <a:latin typeface="+mn-lt"/>
              </a:rPr>
              <a:t> </a:t>
            </a:r>
            <a:endParaRPr lang="de-AT" sz="4000" dirty="0">
              <a:solidFill>
                <a:schemeClr val="accent5">
                  <a:lumMod val="75000"/>
                </a:schemeClr>
              </a:solidFill>
              <a:latin typeface="+mn-lt"/>
            </a:endParaRPr>
          </a:p>
        </p:txBody>
      </p:sp>
      <p:sp>
        <p:nvSpPr>
          <p:cNvPr id="5" name="Textfeld 4"/>
          <p:cNvSpPr txBox="1"/>
          <p:nvPr/>
        </p:nvSpPr>
        <p:spPr>
          <a:xfrm>
            <a:off x="8032506" y="6488668"/>
            <a:ext cx="2214196" cy="369332"/>
          </a:xfrm>
          <a:prstGeom prst="rect">
            <a:avLst/>
          </a:prstGeom>
          <a:noFill/>
        </p:spPr>
        <p:txBody>
          <a:bodyPr wrap="none" rtlCol="0">
            <a:spAutoFit/>
          </a:bodyPr>
          <a:lstStyle/>
          <a:p>
            <a:r>
              <a:rPr lang="de-AT" dirty="0"/>
              <a:t>Quelle: </a:t>
            </a:r>
            <a:r>
              <a:rPr lang="de-AT" dirty="0">
                <a:hlinkClick r:id="rId2"/>
              </a:rPr>
              <a:t>Eurostat</a:t>
            </a:r>
            <a:r>
              <a:rPr lang="de-AT" dirty="0"/>
              <a:t> </a:t>
            </a:r>
            <a:r>
              <a:rPr lang="de-AT" dirty="0" smtClean="0"/>
              <a:t>2015</a:t>
            </a:r>
            <a:endParaRPr lang="de-AT" dirty="0"/>
          </a:p>
        </p:txBody>
      </p:sp>
      <p:graphicFrame>
        <p:nvGraphicFramePr>
          <p:cNvPr id="7" name="Tabelle 6"/>
          <p:cNvGraphicFramePr>
            <a:graphicFrameLocks noGrp="1"/>
          </p:cNvGraphicFramePr>
          <p:nvPr>
            <p:extLst>
              <p:ext uri="{D42A27DB-BD31-4B8C-83A1-F6EECF244321}">
                <p14:modId xmlns:p14="http://schemas.microsoft.com/office/powerpoint/2010/main" val="405228972"/>
              </p:ext>
            </p:extLst>
          </p:nvPr>
        </p:nvGraphicFramePr>
        <p:xfrm>
          <a:off x="562708" y="1165601"/>
          <a:ext cx="7033847" cy="5507733"/>
        </p:xfrm>
        <a:graphic>
          <a:graphicData uri="http://schemas.openxmlformats.org/drawingml/2006/table">
            <a:tbl>
              <a:tblPr firstRow="1" bandRow="1">
                <a:tableStyleId>{5C22544A-7EE6-4342-B048-85BDC9FD1C3A}</a:tableStyleId>
              </a:tblPr>
              <a:tblGrid>
                <a:gridCol w="1828800"/>
                <a:gridCol w="1582616"/>
                <a:gridCol w="2268415"/>
                <a:gridCol w="1354016"/>
              </a:tblGrid>
              <a:tr h="477003">
                <a:tc gridSpan="2">
                  <a:txBody>
                    <a:bodyPr/>
                    <a:lstStyle/>
                    <a:p>
                      <a:pPr algn="ctr"/>
                      <a:r>
                        <a:rPr lang="de-AT" sz="2400" b="1" dirty="0" smtClean="0"/>
                        <a:t>   E</a:t>
                      </a:r>
                      <a:r>
                        <a:rPr lang="de-AT" sz="2400" b="1" baseline="0" dirty="0" smtClean="0"/>
                        <a:t> U</a:t>
                      </a:r>
                      <a:endParaRPr lang="de-AT" sz="2400" dirty="0"/>
                    </a:p>
                  </a:txBody>
                  <a:tcPr/>
                </a:tc>
                <a:tc hMerge="1">
                  <a:txBody>
                    <a:bodyPr/>
                    <a:lstStyle/>
                    <a:p>
                      <a:endParaRPr lang="de-AT" sz="2400" dirty="0"/>
                    </a:p>
                  </a:txBody>
                  <a:tcPr/>
                </a:tc>
                <a:tc gridSpan="2">
                  <a:txBody>
                    <a:bodyPr/>
                    <a:lstStyle/>
                    <a:p>
                      <a:pPr algn="ctr"/>
                      <a:r>
                        <a:rPr lang="de-AT" sz="2400" dirty="0" smtClean="0"/>
                        <a:t>           Österreich</a:t>
                      </a:r>
                      <a:endParaRPr lang="de-AT" sz="2400" dirty="0"/>
                    </a:p>
                  </a:txBody>
                  <a:tcPr/>
                </a:tc>
                <a:tc hMerge="1">
                  <a:txBody>
                    <a:bodyPr/>
                    <a:lstStyle/>
                    <a:p>
                      <a:endParaRPr lang="de-AT" sz="2400" dirty="0"/>
                    </a:p>
                  </a:txBody>
                  <a:tcPr/>
                </a:tc>
              </a:tr>
              <a:tr h="503073">
                <a:tc>
                  <a:txBody>
                    <a:bodyPr/>
                    <a:lstStyle/>
                    <a:p>
                      <a:pPr algn="r"/>
                      <a:r>
                        <a:rPr lang="de-AT" sz="2400" dirty="0" smtClean="0"/>
                        <a:t>Syrien </a:t>
                      </a:r>
                      <a:endParaRPr lang="de-AT" sz="2400" dirty="0"/>
                    </a:p>
                  </a:txBody>
                  <a:tcPr/>
                </a:tc>
                <a:tc>
                  <a:txBody>
                    <a:bodyPr/>
                    <a:lstStyle/>
                    <a:p>
                      <a:r>
                        <a:rPr lang="de-AT" sz="2400" dirty="0" smtClean="0"/>
                        <a:t>362.775</a:t>
                      </a:r>
                      <a:endParaRPr lang="de-AT" sz="2400" dirty="0"/>
                    </a:p>
                  </a:txBody>
                  <a:tcPr/>
                </a:tc>
                <a:tc>
                  <a:txBody>
                    <a:bodyPr/>
                    <a:lstStyle/>
                    <a:p>
                      <a:pPr algn="r"/>
                      <a:r>
                        <a:rPr lang="de-AT" sz="2400" kern="1200" dirty="0" smtClean="0">
                          <a:solidFill>
                            <a:schemeClr val="dk1"/>
                          </a:solidFill>
                          <a:effectLst/>
                          <a:latin typeface="+mn-lt"/>
                          <a:ea typeface="+mn-ea"/>
                          <a:cs typeface="+mn-cs"/>
                        </a:rPr>
                        <a:t>Afghanistan</a:t>
                      </a:r>
                      <a:r>
                        <a:rPr lang="de-DE" sz="2400" dirty="0" smtClean="0">
                          <a:effectLst/>
                        </a:rPr>
                        <a:t> </a:t>
                      </a:r>
                      <a:endParaRPr lang="de-AT" sz="2400" dirty="0"/>
                    </a:p>
                  </a:txBody>
                  <a:tcPr/>
                </a:tc>
                <a:tc>
                  <a:txBody>
                    <a:bodyPr/>
                    <a:lstStyle/>
                    <a:p>
                      <a:r>
                        <a:rPr lang="de-AT" sz="2400" kern="1200" dirty="0" smtClean="0">
                          <a:solidFill>
                            <a:schemeClr val="dk1"/>
                          </a:solidFill>
                          <a:effectLst/>
                          <a:latin typeface="+mn-lt"/>
                          <a:ea typeface="+mn-ea"/>
                          <a:cs typeface="+mn-cs"/>
                        </a:rPr>
                        <a:t>24.845 </a:t>
                      </a:r>
                      <a:endParaRPr lang="de-AT" sz="2400" dirty="0"/>
                    </a:p>
                  </a:txBody>
                  <a:tcPr/>
                </a:tc>
              </a:tr>
              <a:tr h="503073">
                <a:tc>
                  <a:txBody>
                    <a:bodyPr/>
                    <a:lstStyle/>
                    <a:p>
                      <a:pPr algn="r"/>
                      <a:r>
                        <a:rPr lang="de-AT" sz="2400" dirty="0" smtClean="0"/>
                        <a:t>Afghanistan</a:t>
                      </a:r>
                      <a:endParaRPr lang="de-AT"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400" dirty="0" smtClean="0"/>
                        <a:t>178.235</a:t>
                      </a:r>
                      <a:endParaRPr lang="de-DE" sz="2400" dirty="0" smtClean="0"/>
                    </a:p>
                  </a:txBody>
                  <a:tcPr/>
                </a:tc>
                <a:tc>
                  <a:txBody>
                    <a:bodyPr/>
                    <a:lstStyle/>
                    <a:p>
                      <a:pPr algn="r"/>
                      <a:r>
                        <a:rPr lang="de-AT" sz="2400" kern="1200" dirty="0" smtClean="0">
                          <a:solidFill>
                            <a:schemeClr val="dk1"/>
                          </a:solidFill>
                          <a:effectLst/>
                          <a:latin typeface="+mn-lt"/>
                          <a:ea typeface="+mn-ea"/>
                          <a:cs typeface="+mn-cs"/>
                        </a:rPr>
                        <a:t>Syrien</a:t>
                      </a:r>
                      <a:r>
                        <a:rPr lang="de-DE" sz="2400" dirty="0" smtClean="0">
                          <a:effectLst/>
                        </a:rPr>
                        <a:t> </a:t>
                      </a:r>
                      <a:endParaRPr lang="de-AT" sz="2400" dirty="0"/>
                    </a:p>
                  </a:txBody>
                  <a:tcPr/>
                </a:tc>
                <a:tc>
                  <a:txBody>
                    <a:bodyPr/>
                    <a:lstStyle/>
                    <a:p>
                      <a:r>
                        <a:rPr lang="de-AT" sz="2400" kern="1200" dirty="0" smtClean="0">
                          <a:solidFill>
                            <a:schemeClr val="dk1"/>
                          </a:solidFill>
                          <a:effectLst/>
                          <a:latin typeface="+mn-lt"/>
                          <a:ea typeface="+mn-ea"/>
                          <a:cs typeface="+mn-cs"/>
                        </a:rPr>
                        <a:t>24.725 </a:t>
                      </a:r>
                      <a:endParaRPr lang="de-AT" sz="2400" dirty="0"/>
                    </a:p>
                  </a:txBody>
                  <a:tcPr/>
                </a:tc>
              </a:tr>
              <a:tr h="503073">
                <a:tc>
                  <a:txBody>
                    <a:bodyPr/>
                    <a:lstStyle/>
                    <a:p>
                      <a:pPr algn="r"/>
                      <a:r>
                        <a:rPr lang="de-AT" sz="2400" dirty="0" smtClean="0"/>
                        <a:t>Irak </a:t>
                      </a:r>
                      <a:endParaRPr lang="de-AT" sz="2400" dirty="0"/>
                    </a:p>
                  </a:txBody>
                  <a:tcPr/>
                </a:tc>
                <a:tc>
                  <a:txBody>
                    <a:bodyPr/>
                    <a:lstStyle/>
                    <a:p>
                      <a:r>
                        <a:rPr lang="de-AT" sz="2400" dirty="0" smtClean="0"/>
                        <a:t>121.530</a:t>
                      </a:r>
                      <a:endParaRPr lang="de-AT" sz="2400" dirty="0"/>
                    </a:p>
                  </a:txBody>
                  <a:tcPr/>
                </a:tc>
                <a:tc>
                  <a:txBody>
                    <a:bodyPr/>
                    <a:lstStyle/>
                    <a:p>
                      <a:pPr algn="r"/>
                      <a:r>
                        <a:rPr lang="de-AT" sz="2400" kern="1200" dirty="0" smtClean="0">
                          <a:solidFill>
                            <a:schemeClr val="dk1"/>
                          </a:solidFill>
                          <a:effectLst/>
                          <a:latin typeface="+mn-lt"/>
                          <a:ea typeface="+mn-ea"/>
                          <a:cs typeface="+mn-cs"/>
                        </a:rPr>
                        <a:t>Irak </a:t>
                      </a:r>
                      <a:endParaRPr lang="de-AT" sz="2400" dirty="0"/>
                    </a:p>
                  </a:txBody>
                  <a:tcPr/>
                </a:tc>
                <a:tc>
                  <a:txBody>
                    <a:bodyPr/>
                    <a:lstStyle/>
                    <a:p>
                      <a:r>
                        <a:rPr lang="de-AT" sz="2400" kern="1200" dirty="0" smtClean="0">
                          <a:solidFill>
                            <a:schemeClr val="dk1"/>
                          </a:solidFill>
                          <a:effectLst/>
                          <a:latin typeface="+mn-lt"/>
                          <a:ea typeface="+mn-ea"/>
                          <a:cs typeface="+mn-cs"/>
                        </a:rPr>
                        <a:t>13.230 </a:t>
                      </a:r>
                      <a:endParaRPr lang="de-AT" sz="2400" dirty="0"/>
                    </a:p>
                  </a:txBody>
                  <a:tcPr/>
                </a:tc>
              </a:tr>
              <a:tr h="503073">
                <a:tc>
                  <a:txBody>
                    <a:bodyPr/>
                    <a:lstStyle/>
                    <a:p>
                      <a:pPr algn="r"/>
                      <a:r>
                        <a:rPr lang="de-AT" sz="2400" dirty="0" smtClean="0"/>
                        <a:t>Kosovo </a:t>
                      </a:r>
                      <a:endParaRPr lang="de-AT" sz="2400" dirty="0"/>
                    </a:p>
                  </a:txBody>
                  <a:tcPr/>
                </a:tc>
                <a:tc>
                  <a:txBody>
                    <a:bodyPr/>
                    <a:lstStyle/>
                    <a:p>
                      <a:r>
                        <a:rPr lang="de-AT" sz="2400" dirty="0" smtClean="0"/>
                        <a:t>66.880</a:t>
                      </a:r>
                      <a:endParaRPr lang="de-AT" sz="2400" dirty="0"/>
                    </a:p>
                  </a:txBody>
                  <a:tcPr/>
                </a:tc>
                <a:tc>
                  <a:txBody>
                    <a:bodyPr/>
                    <a:lstStyle/>
                    <a:p>
                      <a:pPr algn="r"/>
                      <a:r>
                        <a:rPr lang="de-AT" sz="2400" kern="1200" dirty="0" smtClean="0">
                          <a:solidFill>
                            <a:schemeClr val="dk1"/>
                          </a:solidFill>
                          <a:effectLst/>
                          <a:latin typeface="+mn-lt"/>
                          <a:ea typeface="+mn-ea"/>
                          <a:cs typeface="+mn-cs"/>
                        </a:rPr>
                        <a:t>Iran</a:t>
                      </a:r>
                      <a:r>
                        <a:rPr lang="de-DE" sz="2400" dirty="0" smtClean="0">
                          <a:effectLst/>
                        </a:rPr>
                        <a:t> </a:t>
                      </a:r>
                      <a:endParaRPr lang="de-AT" sz="2400" dirty="0"/>
                    </a:p>
                  </a:txBody>
                  <a:tcPr/>
                </a:tc>
                <a:tc>
                  <a:txBody>
                    <a:bodyPr/>
                    <a:lstStyle/>
                    <a:p>
                      <a:r>
                        <a:rPr lang="de-AT" sz="2400" kern="1200" dirty="0" smtClean="0">
                          <a:solidFill>
                            <a:schemeClr val="dk1"/>
                          </a:solidFill>
                          <a:effectLst/>
                          <a:latin typeface="+mn-lt"/>
                          <a:ea typeface="+mn-ea"/>
                          <a:cs typeface="+mn-cs"/>
                        </a:rPr>
                        <a:t>3.375 </a:t>
                      </a:r>
                      <a:endParaRPr lang="de-AT" sz="2400" dirty="0"/>
                    </a:p>
                  </a:txBody>
                  <a:tcPr/>
                </a:tc>
              </a:tr>
              <a:tr h="503073">
                <a:tc>
                  <a:txBody>
                    <a:bodyPr/>
                    <a:lstStyle/>
                    <a:p>
                      <a:pPr algn="r"/>
                      <a:r>
                        <a:rPr lang="de-AT" sz="2400" dirty="0" smtClean="0"/>
                        <a:t>Albanien</a:t>
                      </a:r>
                      <a:endParaRPr lang="de-AT" sz="2400" dirty="0"/>
                    </a:p>
                  </a:txBody>
                  <a:tcPr/>
                </a:tc>
                <a:tc>
                  <a:txBody>
                    <a:bodyPr/>
                    <a:lstStyle/>
                    <a:p>
                      <a:r>
                        <a:rPr lang="de-AT" sz="2400" dirty="0" smtClean="0"/>
                        <a:t>65.930</a:t>
                      </a:r>
                      <a:endParaRPr lang="de-AT" sz="2400" dirty="0"/>
                    </a:p>
                  </a:txBody>
                  <a:tcPr/>
                </a:tc>
                <a:tc>
                  <a:txBody>
                    <a:bodyPr/>
                    <a:lstStyle/>
                    <a:p>
                      <a:pPr algn="r"/>
                      <a:r>
                        <a:rPr lang="de-AT" sz="2400" kern="1200" dirty="0" smtClean="0">
                          <a:solidFill>
                            <a:schemeClr val="dk1"/>
                          </a:solidFill>
                          <a:effectLst/>
                          <a:latin typeface="+mn-lt"/>
                          <a:ea typeface="+mn-ea"/>
                          <a:cs typeface="+mn-cs"/>
                        </a:rPr>
                        <a:t>Pakistan </a:t>
                      </a:r>
                      <a:endParaRPr lang="de-AT" sz="2400" dirty="0"/>
                    </a:p>
                  </a:txBody>
                  <a:tcPr/>
                </a:tc>
                <a:tc>
                  <a:txBody>
                    <a:bodyPr/>
                    <a:lstStyle/>
                    <a:p>
                      <a:r>
                        <a:rPr lang="de-AT" sz="2400" kern="1200" dirty="0" smtClean="0">
                          <a:solidFill>
                            <a:schemeClr val="dk1"/>
                          </a:solidFill>
                          <a:effectLst/>
                          <a:latin typeface="+mn-lt"/>
                          <a:ea typeface="+mn-ea"/>
                          <a:cs typeface="+mn-cs"/>
                        </a:rPr>
                        <a:t>2.890 </a:t>
                      </a:r>
                      <a:endParaRPr lang="de-AT" sz="2400" dirty="0"/>
                    </a:p>
                  </a:txBody>
                  <a:tcPr/>
                </a:tc>
              </a:tr>
              <a:tr h="503073">
                <a:tc>
                  <a:txBody>
                    <a:bodyPr/>
                    <a:lstStyle/>
                    <a:p>
                      <a:pPr algn="r"/>
                      <a:r>
                        <a:rPr lang="de-AT" sz="2400" kern="1200" dirty="0" smtClean="0">
                          <a:solidFill>
                            <a:schemeClr val="dk1"/>
                          </a:solidFill>
                          <a:effectLst/>
                          <a:latin typeface="+mn-lt"/>
                          <a:ea typeface="+mn-ea"/>
                          <a:cs typeface="+mn-cs"/>
                        </a:rPr>
                        <a:t>Pakistan</a:t>
                      </a:r>
                      <a:r>
                        <a:rPr lang="de-DE" sz="2400" dirty="0" smtClean="0">
                          <a:effectLst/>
                        </a:rPr>
                        <a:t> </a:t>
                      </a:r>
                      <a:endParaRPr lang="de-AT" sz="2400" dirty="0"/>
                    </a:p>
                  </a:txBody>
                  <a:tcPr/>
                </a:tc>
                <a:tc>
                  <a:txBody>
                    <a:bodyPr/>
                    <a:lstStyle/>
                    <a:p>
                      <a:r>
                        <a:rPr lang="de-AT" sz="2400" kern="1200" dirty="0" smtClean="0">
                          <a:solidFill>
                            <a:schemeClr val="dk1"/>
                          </a:solidFill>
                          <a:effectLst/>
                          <a:latin typeface="+mn-lt"/>
                          <a:ea typeface="+mn-ea"/>
                          <a:cs typeface="+mn-cs"/>
                        </a:rPr>
                        <a:t>46.405</a:t>
                      </a:r>
                      <a:r>
                        <a:rPr lang="de-DE" sz="2400" dirty="0" smtClean="0">
                          <a:effectLst/>
                        </a:rPr>
                        <a:t> </a:t>
                      </a:r>
                      <a:endParaRPr lang="de-AT" sz="2400" dirty="0"/>
                    </a:p>
                  </a:txBody>
                  <a:tcPr/>
                </a:tc>
                <a:tc>
                  <a:txBody>
                    <a:bodyPr/>
                    <a:lstStyle/>
                    <a:p>
                      <a:pPr algn="r"/>
                      <a:r>
                        <a:rPr lang="de-AT" sz="2400" kern="1200" dirty="0" smtClean="0">
                          <a:solidFill>
                            <a:schemeClr val="dk1"/>
                          </a:solidFill>
                          <a:effectLst/>
                          <a:latin typeface="+mn-lt"/>
                          <a:ea typeface="+mn-ea"/>
                          <a:cs typeface="+mn-cs"/>
                        </a:rPr>
                        <a:t>Kosovo</a:t>
                      </a:r>
                      <a:endParaRPr lang="de-DE" sz="2400" kern="1200" dirty="0" smtClean="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400" kern="1200" dirty="0" smtClean="0">
                          <a:solidFill>
                            <a:schemeClr val="dk1"/>
                          </a:solidFill>
                          <a:effectLst/>
                          <a:latin typeface="+mn-lt"/>
                          <a:ea typeface="+mn-ea"/>
                          <a:cs typeface="+mn-cs"/>
                        </a:rPr>
                        <a:t>2.300 </a:t>
                      </a:r>
                      <a:endParaRPr lang="de-DE" sz="2400" kern="1200" dirty="0" smtClean="0">
                        <a:solidFill>
                          <a:schemeClr val="dk1"/>
                        </a:solidFill>
                        <a:effectLst/>
                        <a:latin typeface="+mn-lt"/>
                        <a:ea typeface="+mn-ea"/>
                        <a:cs typeface="+mn-cs"/>
                      </a:endParaRPr>
                    </a:p>
                  </a:txBody>
                  <a:tcPr/>
                </a:tc>
              </a:tr>
              <a:tr h="503073">
                <a:tc>
                  <a:txBody>
                    <a:bodyPr/>
                    <a:lstStyle/>
                    <a:p>
                      <a:pPr algn="r"/>
                      <a:r>
                        <a:rPr lang="de-AT" sz="2400" dirty="0" smtClean="0"/>
                        <a:t>Eritrea </a:t>
                      </a:r>
                      <a:endParaRPr lang="de-AT" sz="2400" dirty="0"/>
                    </a:p>
                  </a:txBody>
                  <a:tcPr/>
                </a:tc>
                <a:tc>
                  <a:txBody>
                    <a:bodyPr/>
                    <a:lstStyle/>
                    <a:p>
                      <a:r>
                        <a:rPr lang="de-AT" sz="2400" dirty="0" smtClean="0"/>
                        <a:t>33.095</a:t>
                      </a:r>
                      <a:endParaRPr lang="de-AT" sz="2400" dirty="0"/>
                    </a:p>
                  </a:txBody>
                  <a:tcPr/>
                </a:tc>
                <a:tc>
                  <a:txBody>
                    <a:bodyPr/>
                    <a:lstStyle/>
                    <a:p>
                      <a:pPr algn="r"/>
                      <a:r>
                        <a:rPr lang="de-AT" sz="2400" kern="1200" dirty="0" smtClean="0">
                          <a:solidFill>
                            <a:schemeClr val="dk1"/>
                          </a:solidFill>
                          <a:effectLst/>
                          <a:latin typeface="+mn-lt"/>
                          <a:ea typeface="+mn-ea"/>
                          <a:cs typeface="+mn-cs"/>
                        </a:rPr>
                        <a:t>Somalia</a:t>
                      </a:r>
                      <a:endParaRPr lang="de-AT"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400" kern="1200" dirty="0" smtClean="0">
                          <a:solidFill>
                            <a:schemeClr val="dk1"/>
                          </a:solidFill>
                          <a:effectLst/>
                          <a:latin typeface="+mn-lt"/>
                          <a:ea typeface="+mn-ea"/>
                          <a:cs typeface="+mn-cs"/>
                        </a:rPr>
                        <a:t>2.045 </a:t>
                      </a:r>
                      <a:endParaRPr lang="de-AT" sz="2400" dirty="0" smtClean="0"/>
                    </a:p>
                  </a:txBody>
                  <a:tcPr/>
                </a:tc>
              </a:tr>
              <a:tr h="503073">
                <a:tc>
                  <a:txBody>
                    <a:bodyPr/>
                    <a:lstStyle/>
                    <a:p>
                      <a:pPr algn="r"/>
                      <a:r>
                        <a:rPr lang="de-AT" sz="2400" dirty="0" smtClean="0"/>
                        <a:t>Nigeria </a:t>
                      </a:r>
                      <a:endParaRPr lang="de-AT" sz="2400" dirty="0"/>
                    </a:p>
                  </a:txBody>
                  <a:tcPr/>
                </a:tc>
                <a:tc>
                  <a:txBody>
                    <a:bodyPr/>
                    <a:lstStyle/>
                    <a:p>
                      <a:r>
                        <a:rPr lang="de-AT" sz="2400" dirty="0" smtClean="0"/>
                        <a:t>29.925</a:t>
                      </a:r>
                      <a:endParaRPr lang="de-DE" sz="24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de-AT" sz="2400" kern="1200" dirty="0" smtClean="0">
                          <a:solidFill>
                            <a:schemeClr val="dk1"/>
                          </a:solidFill>
                          <a:effectLst/>
                          <a:latin typeface="+mn-lt"/>
                          <a:ea typeface="+mn-ea"/>
                          <a:cs typeface="+mn-cs"/>
                        </a:rPr>
                        <a:t>Staatenlos</a:t>
                      </a:r>
                      <a:endParaRPr lang="de-AT"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400" kern="1200" dirty="0" smtClean="0">
                          <a:solidFill>
                            <a:schemeClr val="dk1"/>
                          </a:solidFill>
                          <a:effectLst/>
                          <a:latin typeface="+mn-lt"/>
                          <a:ea typeface="+mn-ea"/>
                          <a:cs typeface="+mn-cs"/>
                        </a:rPr>
                        <a:t>1.990 </a:t>
                      </a:r>
                      <a:endParaRPr lang="de-DE" sz="2400" kern="1200" dirty="0" smtClean="0">
                        <a:solidFill>
                          <a:schemeClr val="dk1"/>
                        </a:solidFill>
                        <a:effectLst/>
                        <a:latin typeface="+mn-lt"/>
                        <a:ea typeface="+mn-ea"/>
                        <a:cs typeface="+mn-cs"/>
                      </a:endParaRPr>
                    </a:p>
                  </a:txBody>
                  <a:tcPr/>
                </a:tc>
              </a:tr>
              <a:tr h="503073">
                <a:tc>
                  <a:txBody>
                    <a:bodyPr/>
                    <a:lstStyle/>
                    <a:p>
                      <a:pPr algn="r"/>
                      <a:r>
                        <a:rPr lang="de-AT" sz="2400" dirty="0" smtClean="0"/>
                        <a:t>Iran </a:t>
                      </a:r>
                      <a:endParaRPr lang="de-AT" sz="2400" dirty="0"/>
                    </a:p>
                  </a:txBody>
                  <a:tcPr/>
                </a:tc>
                <a:tc>
                  <a:txBody>
                    <a:bodyPr/>
                    <a:lstStyle/>
                    <a:p>
                      <a:r>
                        <a:rPr lang="de-AT" sz="2400" dirty="0" smtClean="0"/>
                        <a:t>25.360</a:t>
                      </a:r>
                      <a:endParaRPr lang="de-AT" sz="24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de-AT" sz="2400" kern="1200" dirty="0" smtClean="0">
                          <a:solidFill>
                            <a:schemeClr val="dk1"/>
                          </a:solidFill>
                          <a:effectLst/>
                          <a:latin typeface="+mn-lt"/>
                          <a:ea typeface="+mn-ea"/>
                          <a:cs typeface="+mn-cs"/>
                        </a:rPr>
                        <a:t>Russland</a:t>
                      </a:r>
                      <a:endParaRPr lang="de-AT"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400" kern="1200" dirty="0" smtClean="0">
                          <a:solidFill>
                            <a:schemeClr val="dk1"/>
                          </a:solidFill>
                          <a:effectLst/>
                          <a:latin typeface="+mn-lt"/>
                          <a:ea typeface="+mn-ea"/>
                          <a:cs typeface="+mn-cs"/>
                        </a:rPr>
                        <a:t>1.335 </a:t>
                      </a:r>
                      <a:endParaRPr lang="de-DE" sz="2400" kern="1200" dirty="0" smtClean="0">
                        <a:solidFill>
                          <a:schemeClr val="dk1"/>
                        </a:solidFill>
                        <a:effectLst/>
                        <a:latin typeface="+mn-lt"/>
                        <a:ea typeface="+mn-ea"/>
                        <a:cs typeface="+mn-cs"/>
                      </a:endParaRPr>
                    </a:p>
                  </a:txBody>
                  <a:tcPr/>
                </a:tc>
              </a:tr>
              <a:tr h="503073">
                <a:tc>
                  <a:txBody>
                    <a:bodyPr/>
                    <a:lstStyle/>
                    <a:p>
                      <a:pPr algn="r"/>
                      <a:r>
                        <a:rPr lang="de-AT" sz="2400" dirty="0" smtClean="0"/>
                        <a:t>Unbekannt </a:t>
                      </a:r>
                      <a:endParaRPr lang="de-AT" sz="2400" dirty="0"/>
                    </a:p>
                  </a:txBody>
                  <a:tcPr/>
                </a:tc>
                <a:tc>
                  <a:txBody>
                    <a:bodyPr/>
                    <a:lstStyle/>
                    <a:p>
                      <a:r>
                        <a:rPr lang="de-AT" sz="2400" dirty="0" smtClean="0"/>
                        <a:t>Unbekannt </a:t>
                      </a:r>
                      <a:endParaRPr lang="de-AT" sz="24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de-AT" sz="2400" kern="1200" dirty="0" smtClean="0">
                          <a:solidFill>
                            <a:schemeClr val="dk1"/>
                          </a:solidFill>
                          <a:effectLst/>
                          <a:latin typeface="+mn-lt"/>
                          <a:ea typeface="+mn-ea"/>
                          <a:cs typeface="+mn-cs"/>
                        </a:rPr>
                        <a:t>Nigeria</a:t>
                      </a:r>
                      <a:endParaRPr lang="de-AT"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400" kern="1200" dirty="0" smtClean="0">
                          <a:solidFill>
                            <a:schemeClr val="dk1"/>
                          </a:solidFill>
                          <a:effectLst/>
                          <a:latin typeface="+mn-lt"/>
                          <a:ea typeface="+mn-ea"/>
                          <a:cs typeface="+mn-cs"/>
                        </a:rPr>
                        <a:t>1.240 </a:t>
                      </a:r>
                      <a:endParaRPr lang="de-AT" sz="2400" dirty="0" smtClean="0"/>
                    </a:p>
                  </a:txBody>
                  <a:tcPr/>
                </a:tc>
              </a:tr>
            </a:tbl>
          </a:graphicData>
        </a:graphic>
      </p:graphicFrame>
      <p:sp>
        <p:nvSpPr>
          <p:cNvPr id="9" name="Textfeld 8"/>
          <p:cNvSpPr txBox="1"/>
          <p:nvPr/>
        </p:nvSpPr>
        <p:spPr>
          <a:xfrm>
            <a:off x="7842738" y="1349864"/>
            <a:ext cx="4299419" cy="2308324"/>
          </a:xfrm>
          <a:prstGeom prst="rect">
            <a:avLst/>
          </a:prstGeom>
          <a:noFill/>
        </p:spPr>
        <p:txBody>
          <a:bodyPr wrap="square" rtlCol="0">
            <a:spAutoFit/>
          </a:bodyPr>
          <a:lstStyle/>
          <a:p>
            <a:pPr marL="285750" indent="-285750">
              <a:lnSpc>
                <a:spcPct val="150000"/>
              </a:lnSpc>
              <a:buFont typeface="Arial" charset="0"/>
              <a:buChar char="•"/>
            </a:pPr>
            <a:r>
              <a:rPr lang="de-AT" sz="2400" dirty="0"/>
              <a:t>88.151 </a:t>
            </a:r>
            <a:r>
              <a:rPr lang="de-AT" sz="2400" dirty="0" smtClean="0"/>
              <a:t>Asylanträge </a:t>
            </a:r>
          </a:p>
          <a:p>
            <a:pPr marL="285750" indent="-285750">
              <a:lnSpc>
                <a:spcPct val="150000"/>
              </a:lnSpc>
              <a:buFont typeface="Arial" charset="0"/>
              <a:buChar char="•"/>
            </a:pPr>
            <a:r>
              <a:rPr lang="de-AT" sz="2400" dirty="0" smtClean="0"/>
              <a:t>214 % Steigerung zum Vorjahr</a:t>
            </a:r>
          </a:p>
          <a:p>
            <a:pPr marL="285750" indent="-285750">
              <a:lnSpc>
                <a:spcPct val="150000"/>
              </a:lnSpc>
              <a:buFont typeface="Arial" charset="0"/>
              <a:buChar char="•"/>
            </a:pPr>
            <a:r>
              <a:rPr lang="de-AT" sz="2400" dirty="0" smtClean="0"/>
              <a:t>72% männlich</a:t>
            </a:r>
            <a:r>
              <a:rPr lang="de-DE" sz="2400" dirty="0" smtClean="0"/>
              <a:t> </a:t>
            </a:r>
          </a:p>
          <a:p>
            <a:pPr marL="285750" indent="-285750">
              <a:lnSpc>
                <a:spcPct val="150000"/>
              </a:lnSpc>
              <a:buFont typeface="Arial" charset="0"/>
              <a:buChar char="•"/>
            </a:pPr>
            <a:r>
              <a:rPr lang="de-DE" sz="2400" dirty="0" smtClean="0"/>
              <a:t>50% unter 25 Jahren</a:t>
            </a:r>
            <a:endParaRPr lang="de-AT" sz="2400" dirty="0" smtClean="0"/>
          </a:p>
        </p:txBody>
      </p:sp>
    </p:spTree>
    <p:extLst>
      <p:ext uri="{BB962C8B-B14F-4D97-AF65-F5344CB8AC3E}">
        <p14:creationId xmlns:p14="http://schemas.microsoft.com/office/powerpoint/2010/main" val="12400397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65125"/>
            <a:ext cx="10896600" cy="1325563"/>
          </a:xfrm>
        </p:spPr>
        <p:txBody>
          <a:bodyPr/>
          <a:lstStyle/>
          <a:p>
            <a:r>
              <a:rPr lang="de-AT" dirty="0">
                <a:solidFill>
                  <a:schemeClr val="accent1">
                    <a:lumMod val="50000"/>
                  </a:schemeClr>
                </a:solidFill>
                <a:latin typeface="+mn-lt"/>
              </a:rPr>
              <a:t>Drei </a:t>
            </a:r>
            <a:r>
              <a:rPr lang="de-AT" dirty="0" smtClean="0">
                <a:solidFill>
                  <a:schemeClr val="accent1">
                    <a:lumMod val="50000"/>
                  </a:schemeClr>
                </a:solidFill>
                <a:latin typeface="+mn-lt"/>
              </a:rPr>
              <a:t>Phasen im Umgang mit der Flüchtlingszuwanderung</a:t>
            </a:r>
            <a:endParaRPr lang="de-AT" dirty="0">
              <a:solidFill>
                <a:schemeClr val="accent1">
                  <a:lumMod val="50000"/>
                </a:schemeClr>
              </a:solidFill>
              <a:latin typeface="+mn-lt"/>
            </a:endParaRPr>
          </a:p>
        </p:txBody>
      </p:sp>
      <p:sp>
        <p:nvSpPr>
          <p:cNvPr id="3" name="Inhaltsplatzhalter 2"/>
          <p:cNvSpPr>
            <a:spLocks noGrp="1"/>
          </p:cNvSpPr>
          <p:nvPr>
            <p:ph idx="1"/>
          </p:nvPr>
        </p:nvSpPr>
        <p:spPr>
          <a:xfrm>
            <a:off x="457199" y="2599509"/>
            <a:ext cx="11469189" cy="3577454"/>
          </a:xfrm>
        </p:spPr>
        <p:txBody>
          <a:bodyPr>
            <a:normAutofit/>
          </a:bodyPr>
          <a:lstStyle/>
          <a:p>
            <a:pPr marL="514350" indent="-514350">
              <a:lnSpc>
                <a:spcPct val="150000"/>
              </a:lnSpc>
              <a:buFont typeface="+mj-lt"/>
              <a:buAutoNum type="arabicPeriod"/>
            </a:pPr>
            <a:r>
              <a:rPr lang="de-AT" sz="3600" dirty="0" smtClean="0">
                <a:latin typeface="+mn-lt"/>
              </a:rPr>
              <a:t>Passivität </a:t>
            </a:r>
            <a:r>
              <a:rPr lang="de-AT" sz="3600" dirty="0">
                <a:latin typeface="+mn-lt"/>
              </a:rPr>
              <a:t>und Apathie</a:t>
            </a:r>
          </a:p>
          <a:p>
            <a:pPr marL="514350" indent="-514350">
              <a:lnSpc>
                <a:spcPct val="150000"/>
              </a:lnSpc>
              <a:buFont typeface="+mj-lt"/>
              <a:buAutoNum type="arabicPeriod"/>
            </a:pPr>
            <a:r>
              <a:rPr lang="de-AT" sz="3600" dirty="0">
                <a:latin typeface="+mn-lt"/>
              </a:rPr>
              <a:t>„Welcome </a:t>
            </a:r>
            <a:r>
              <a:rPr lang="de-AT" sz="3600" dirty="0" err="1" smtClean="0">
                <a:latin typeface="+mn-lt"/>
              </a:rPr>
              <a:t>Refugees</a:t>
            </a:r>
            <a:r>
              <a:rPr lang="de-AT" sz="3600" dirty="0" smtClean="0">
                <a:latin typeface="+mn-lt"/>
              </a:rPr>
              <a:t>“ Zivilgesellschaftliches </a:t>
            </a:r>
            <a:r>
              <a:rPr lang="de-AT" sz="3600" dirty="0">
                <a:latin typeface="+mn-lt"/>
              </a:rPr>
              <a:t>Engagement </a:t>
            </a:r>
            <a:endParaRPr lang="de-AT" sz="3600" dirty="0" smtClean="0">
              <a:latin typeface="+mn-lt"/>
            </a:endParaRPr>
          </a:p>
          <a:p>
            <a:pPr marL="514350" indent="-514350">
              <a:lnSpc>
                <a:spcPct val="150000"/>
              </a:lnSpc>
              <a:buFont typeface="+mj-lt"/>
              <a:buAutoNum type="arabicPeriod"/>
            </a:pPr>
            <a:r>
              <a:rPr lang="de-AT" sz="3600" dirty="0" smtClean="0">
                <a:latin typeface="+mn-lt"/>
              </a:rPr>
              <a:t>Zunahme </a:t>
            </a:r>
            <a:r>
              <a:rPr lang="de-AT" sz="3600" dirty="0">
                <a:latin typeface="+mn-lt"/>
              </a:rPr>
              <a:t>der Skepsis und Ablehnung </a:t>
            </a:r>
          </a:p>
        </p:txBody>
      </p:sp>
    </p:spTree>
    <p:extLst>
      <p:ext uri="{BB962C8B-B14F-4D97-AF65-F5344CB8AC3E}">
        <p14:creationId xmlns:p14="http://schemas.microsoft.com/office/powerpoint/2010/main" val="1192438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solidFill>
                  <a:schemeClr val="accent5">
                    <a:lumMod val="75000"/>
                  </a:schemeClr>
                </a:solidFill>
                <a:latin typeface="+mn-lt"/>
              </a:rPr>
              <a:t>Phänomenologie des Unbehagens</a:t>
            </a:r>
            <a:endParaRPr lang="de-AT" dirty="0">
              <a:solidFill>
                <a:schemeClr val="accent5">
                  <a:lumMod val="75000"/>
                </a:schemeClr>
              </a:solidFill>
              <a:latin typeface="+mn-lt"/>
            </a:endParaRPr>
          </a:p>
        </p:txBody>
      </p:sp>
      <p:sp>
        <p:nvSpPr>
          <p:cNvPr id="3" name="Inhaltsplatzhalter 2"/>
          <p:cNvSpPr>
            <a:spLocks noGrp="1"/>
          </p:cNvSpPr>
          <p:nvPr>
            <p:ph idx="1"/>
          </p:nvPr>
        </p:nvSpPr>
        <p:spPr>
          <a:xfrm>
            <a:off x="217170" y="1825624"/>
            <a:ext cx="11136630" cy="4895215"/>
          </a:xfrm>
        </p:spPr>
        <p:txBody>
          <a:bodyPr>
            <a:normAutofit fontScale="77500" lnSpcReduction="20000"/>
          </a:bodyPr>
          <a:lstStyle/>
          <a:p>
            <a:pPr>
              <a:lnSpc>
                <a:spcPct val="120000"/>
              </a:lnSpc>
              <a:spcAft>
                <a:spcPts val="600"/>
              </a:spcAft>
            </a:pPr>
            <a:r>
              <a:rPr lang="de-AT" dirty="0" smtClean="0">
                <a:latin typeface="+mn-lt"/>
              </a:rPr>
              <a:t>Gefühl des Überwältigt-Seins</a:t>
            </a:r>
          </a:p>
          <a:p>
            <a:pPr>
              <a:lnSpc>
                <a:spcPct val="120000"/>
              </a:lnSpc>
              <a:spcAft>
                <a:spcPts val="600"/>
              </a:spcAft>
            </a:pPr>
            <a:r>
              <a:rPr lang="de-AT" dirty="0" smtClean="0">
                <a:latin typeface="+mn-lt"/>
              </a:rPr>
              <a:t>Existenzieller Kontrollverlust: über Grenzen, politische Steuerung und Gestaltung</a:t>
            </a:r>
          </a:p>
          <a:p>
            <a:pPr>
              <a:lnSpc>
                <a:spcPct val="120000"/>
              </a:lnSpc>
              <a:spcAft>
                <a:spcPts val="600"/>
              </a:spcAft>
            </a:pPr>
            <a:r>
              <a:rPr lang="de-AT" dirty="0" smtClean="0">
                <a:latin typeface="+mn-lt"/>
              </a:rPr>
              <a:t>Abstiegsängste: besondere </a:t>
            </a:r>
            <a:r>
              <a:rPr lang="de-AT" dirty="0">
                <a:latin typeface="+mn-lt"/>
              </a:rPr>
              <a:t>Sensibilität von Solidar- und Wohlfahrtsgesellschaften </a:t>
            </a:r>
          </a:p>
          <a:p>
            <a:pPr>
              <a:lnSpc>
                <a:spcPct val="120000"/>
              </a:lnSpc>
              <a:spcAft>
                <a:spcPts val="600"/>
              </a:spcAft>
            </a:pPr>
            <a:r>
              <a:rPr lang="de-AT" dirty="0">
                <a:latin typeface="+mn-lt"/>
              </a:rPr>
              <a:t>Kulturell- emanzipatorische Regressängste um Errungenschaften</a:t>
            </a:r>
          </a:p>
          <a:p>
            <a:pPr>
              <a:lnSpc>
                <a:spcPct val="120000"/>
              </a:lnSpc>
              <a:spcAft>
                <a:spcPts val="600"/>
              </a:spcAft>
            </a:pPr>
            <a:r>
              <a:rPr lang="de-AT" dirty="0" smtClean="0">
                <a:latin typeface="+mn-lt"/>
              </a:rPr>
              <a:t>Hilfsbereitschaft ist vorrausetzungsreich!</a:t>
            </a:r>
          </a:p>
          <a:p>
            <a:pPr lvl="1">
              <a:lnSpc>
                <a:spcPct val="120000"/>
              </a:lnSpc>
              <a:spcAft>
                <a:spcPts val="600"/>
              </a:spcAft>
            </a:pPr>
            <a:r>
              <a:rPr lang="de-AT" dirty="0">
                <a:latin typeface="+mn-lt"/>
              </a:rPr>
              <a:t>Ambivalenz: Wir möchten keine Muslime, müssen Ihnen aber helfen!</a:t>
            </a:r>
          </a:p>
          <a:p>
            <a:pPr lvl="1">
              <a:lnSpc>
                <a:spcPct val="120000"/>
              </a:lnSpc>
              <a:spcAft>
                <a:spcPts val="600"/>
              </a:spcAft>
            </a:pPr>
            <a:r>
              <a:rPr lang="de-AT" dirty="0" smtClean="0">
                <a:latin typeface="+mn-lt"/>
              </a:rPr>
              <a:t>Überforderung „hilflose </a:t>
            </a:r>
            <a:r>
              <a:rPr lang="de-AT" dirty="0" err="1" smtClean="0">
                <a:latin typeface="+mn-lt"/>
              </a:rPr>
              <a:t>HelferInnen</a:t>
            </a:r>
            <a:r>
              <a:rPr lang="de-AT" dirty="0" smtClean="0">
                <a:latin typeface="+mn-lt"/>
              </a:rPr>
              <a:t>“</a:t>
            </a:r>
          </a:p>
          <a:p>
            <a:pPr lvl="1">
              <a:lnSpc>
                <a:spcPct val="120000"/>
              </a:lnSpc>
              <a:spcAft>
                <a:spcPts val="600"/>
              </a:spcAft>
            </a:pPr>
            <a:r>
              <a:rPr lang="de-AT" dirty="0" smtClean="0">
                <a:latin typeface="+mn-lt"/>
              </a:rPr>
              <a:t>Dankbarkeits- </a:t>
            </a:r>
            <a:r>
              <a:rPr lang="de-AT" dirty="0">
                <a:latin typeface="+mn-lt"/>
              </a:rPr>
              <a:t>und Demutserwartung und ihre „Enttäuschung“</a:t>
            </a:r>
          </a:p>
          <a:p>
            <a:pPr lvl="1">
              <a:lnSpc>
                <a:spcPct val="120000"/>
              </a:lnSpc>
              <a:spcAft>
                <a:spcPts val="600"/>
              </a:spcAft>
            </a:pPr>
            <a:r>
              <a:rPr lang="de-AT" dirty="0" smtClean="0">
                <a:latin typeface="+mn-lt"/>
              </a:rPr>
              <a:t>Motivationsdilemma: Um helfen </a:t>
            </a:r>
            <a:r>
              <a:rPr lang="de-AT" dirty="0">
                <a:latin typeface="+mn-lt"/>
              </a:rPr>
              <a:t>zu können, </a:t>
            </a:r>
            <a:r>
              <a:rPr lang="de-AT" dirty="0" smtClean="0">
                <a:latin typeface="+mn-lt"/>
              </a:rPr>
              <a:t>müssen </a:t>
            </a:r>
            <a:r>
              <a:rPr lang="de-AT" dirty="0">
                <a:latin typeface="+mn-lt"/>
              </a:rPr>
              <a:t>die Geholfenen bedürftig und gut sein</a:t>
            </a:r>
          </a:p>
          <a:p>
            <a:pPr lvl="1">
              <a:lnSpc>
                <a:spcPct val="120000"/>
              </a:lnSpc>
              <a:spcAft>
                <a:spcPts val="600"/>
              </a:spcAft>
            </a:pPr>
            <a:r>
              <a:rPr lang="de-AT" dirty="0" smtClean="0">
                <a:latin typeface="+mn-lt"/>
              </a:rPr>
              <a:t>Erwartungsenttäuschung: </a:t>
            </a:r>
            <a:r>
              <a:rPr lang="de-AT" sz="2400" dirty="0" smtClean="0">
                <a:latin typeface="+mn-lt"/>
              </a:rPr>
              <a:t>Terroranschläge Paris, sexuelle </a:t>
            </a:r>
            <a:r>
              <a:rPr lang="de-AT" sz="2400" dirty="0">
                <a:latin typeface="+mn-lt"/>
              </a:rPr>
              <a:t>Übergriffe in </a:t>
            </a:r>
            <a:r>
              <a:rPr lang="de-AT" sz="2400" dirty="0" smtClean="0">
                <a:latin typeface="+mn-lt"/>
              </a:rPr>
              <a:t>Köln</a:t>
            </a:r>
            <a:endParaRPr lang="de-AT" dirty="0" smtClean="0">
              <a:latin typeface="+mn-lt"/>
            </a:endParaRPr>
          </a:p>
          <a:p>
            <a:endParaRPr lang="de-AT" dirty="0" smtClean="0">
              <a:latin typeface="+mn-lt"/>
            </a:endParaRPr>
          </a:p>
          <a:p>
            <a:pPr lvl="1"/>
            <a:endParaRPr lang="de-AT" dirty="0">
              <a:latin typeface="+mn-lt"/>
            </a:endParaRPr>
          </a:p>
        </p:txBody>
      </p:sp>
    </p:spTree>
    <p:extLst>
      <p:ext uri="{BB962C8B-B14F-4D97-AF65-F5344CB8AC3E}">
        <p14:creationId xmlns:p14="http://schemas.microsoft.com/office/powerpoint/2010/main" val="18703114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0933" y="365125"/>
            <a:ext cx="11082867" cy="1325563"/>
          </a:xfrm>
        </p:spPr>
        <p:txBody>
          <a:bodyPr/>
          <a:lstStyle/>
          <a:p>
            <a:r>
              <a:rPr lang="de-AT" dirty="0" smtClean="0">
                <a:solidFill>
                  <a:schemeClr val="accent5">
                    <a:lumMod val="75000"/>
                  </a:schemeClr>
                </a:solidFill>
                <a:latin typeface="+mn-lt"/>
              </a:rPr>
              <a:t>Flüchtlinge</a:t>
            </a:r>
            <a:endParaRPr lang="de-AT" dirty="0">
              <a:solidFill>
                <a:schemeClr val="accent5">
                  <a:lumMod val="75000"/>
                </a:schemeClr>
              </a:solidFill>
              <a:latin typeface="+mn-lt"/>
            </a:endParaRPr>
          </a:p>
        </p:txBody>
      </p:sp>
      <p:sp>
        <p:nvSpPr>
          <p:cNvPr id="3" name="Inhaltsplatzhalter 2"/>
          <p:cNvSpPr>
            <a:spLocks noGrp="1"/>
          </p:cNvSpPr>
          <p:nvPr>
            <p:ph idx="1"/>
          </p:nvPr>
        </p:nvSpPr>
        <p:spPr>
          <a:xfrm>
            <a:off x="270933" y="1690688"/>
            <a:ext cx="11768667" cy="4879445"/>
          </a:xfrm>
        </p:spPr>
        <p:txBody>
          <a:bodyPr>
            <a:normAutofit lnSpcReduction="10000"/>
          </a:bodyPr>
          <a:lstStyle/>
          <a:p>
            <a:pPr>
              <a:lnSpc>
                <a:spcPct val="100000"/>
              </a:lnSpc>
            </a:pPr>
            <a:r>
              <a:rPr lang="de-AT" sz="2400" dirty="0" smtClean="0">
                <a:latin typeface="+mn-lt"/>
              </a:rPr>
              <a:t>Tiefgreifende Verlust- </a:t>
            </a:r>
            <a:r>
              <a:rPr lang="de-AT" sz="2400" dirty="0">
                <a:latin typeface="+mn-lt"/>
              </a:rPr>
              <a:t>und </a:t>
            </a:r>
            <a:r>
              <a:rPr lang="de-AT" sz="2400" dirty="0" smtClean="0">
                <a:latin typeface="+mn-lt"/>
              </a:rPr>
              <a:t>Regresserfahrungen: Deklassierung und Entwertung der Kompetenzen</a:t>
            </a:r>
            <a:endParaRPr lang="de-AT" sz="2400" dirty="0">
              <a:latin typeface="+mn-lt"/>
            </a:endParaRPr>
          </a:p>
          <a:p>
            <a:pPr marL="228600" lvl="1">
              <a:lnSpc>
                <a:spcPct val="100000"/>
              </a:lnSpc>
              <a:spcBef>
                <a:spcPts val="1000"/>
              </a:spcBef>
            </a:pPr>
            <a:r>
              <a:rPr lang="de-DE" dirty="0">
                <a:latin typeface="+mn-lt"/>
              </a:rPr>
              <a:t>Jugendliche die 4-5 Jahre keine Schule besucht haben, sollen auf einen Bildungshochgeschwindigkeitszug aufspringen</a:t>
            </a:r>
          </a:p>
          <a:p>
            <a:pPr marL="228600" lvl="1">
              <a:lnSpc>
                <a:spcPct val="100000"/>
              </a:lnSpc>
              <a:spcBef>
                <a:spcPts val="1000"/>
              </a:spcBef>
            </a:pPr>
            <a:r>
              <a:rPr lang="de-AT" dirty="0" smtClean="0">
                <a:latin typeface="+mn-lt"/>
              </a:rPr>
              <a:t>Schwierige </a:t>
            </a:r>
            <a:r>
              <a:rPr lang="de-AT" dirty="0">
                <a:latin typeface="+mn-lt"/>
              </a:rPr>
              <a:t>I</a:t>
            </a:r>
            <a:r>
              <a:rPr lang="de-AT" dirty="0" smtClean="0">
                <a:latin typeface="+mn-lt"/>
              </a:rPr>
              <a:t>nklusion in den Arbeitsmarkt: </a:t>
            </a:r>
            <a:r>
              <a:rPr lang="de-AT" dirty="0">
                <a:latin typeface="+mn-lt"/>
              </a:rPr>
              <a:t>Gefahr der Demotivierung, </a:t>
            </a:r>
            <a:r>
              <a:rPr lang="de-AT" dirty="0" smtClean="0">
                <a:latin typeface="+mn-lt"/>
              </a:rPr>
              <a:t>erlernte </a:t>
            </a:r>
            <a:r>
              <a:rPr lang="de-AT" dirty="0">
                <a:latin typeface="+mn-lt"/>
              </a:rPr>
              <a:t>Hilfslosigkeit</a:t>
            </a:r>
            <a:r>
              <a:rPr lang="de-AT" sz="1800" dirty="0" smtClean="0">
                <a:latin typeface="+mn-lt"/>
              </a:rPr>
              <a:t>,</a:t>
            </a:r>
            <a:endParaRPr lang="de-AT" dirty="0" smtClean="0">
              <a:latin typeface="+mn-lt"/>
            </a:endParaRPr>
          </a:p>
          <a:p>
            <a:pPr>
              <a:lnSpc>
                <a:spcPct val="100000"/>
              </a:lnSpc>
            </a:pPr>
            <a:r>
              <a:rPr lang="de-AT" sz="2400" dirty="0" smtClean="0">
                <a:latin typeface="+mn-lt"/>
              </a:rPr>
              <a:t>Fehlende Tagesstruktur</a:t>
            </a:r>
          </a:p>
          <a:p>
            <a:pPr lvl="1">
              <a:lnSpc>
                <a:spcPct val="100000"/>
              </a:lnSpc>
            </a:pPr>
            <a:r>
              <a:rPr lang="de-AT" sz="1800" dirty="0" smtClean="0">
                <a:latin typeface="+mn-lt"/>
              </a:rPr>
              <a:t>insbesondere bei Jugendlichen und jungen Männern ein Problem</a:t>
            </a:r>
          </a:p>
          <a:p>
            <a:pPr lvl="1">
              <a:lnSpc>
                <a:spcPct val="100000"/>
              </a:lnSpc>
            </a:pPr>
            <a:r>
              <a:rPr lang="de-AT" sz="1800" dirty="0" smtClean="0">
                <a:latin typeface="+mn-lt"/>
              </a:rPr>
              <a:t>Gefahr des  Abdriften in Kleinkriminalität, bzw., fundamentalistischen Religiosität</a:t>
            </a:r>
          </a:p>
          <a:p>
            <a:pPr>
              <a:lnSpc>
                <a:spcPct val="100000"/>
              </a:lnSpc>
            </a:pPr>
            <a:r>
              <a:rPr lang="de-AT" sz="2200" dirty="0">
                <a:latin typeface="+mn-lt"/>
              </a:rPr>
              <a:t>Fremdheitserfahrung und  hohe soziale und kulturelle </a:t>
            </a:r>
            <a:r>
              <a:rPr lang="de-AT" sz="2200" dirty="0" smtClean="0">
                <a:latin typeface="+mn-lt"/>
              </a:rPr>
              <a:t>Differenz (Gender, Religiosität etc.)</a:t>
            </a:r>
            <a:endParaRPr lang="de-AT" sz="1800" dirty="0" smtClean="0">
              <a:latin typeface="+mn-lt"/>
            </a:endParaRPr>
          </a:p>
          <a:p>
            <a:pPr>
              <a:lnSpc>
                <a:spcPct val="100000"/>
              </a:lnSpc>
            </a:pPr>
            <a:r>
              <a:rPr lang="de-AT" sz="2400" dirty="0" smtClean="0">
                <a:latin typeface="+mn-lt"/>
              </a:rPr>
              <a:t>Zivilgesellschaftliches Engagement </a:t>
            </a:r>
            <a:r>
              <a:rPr lang="de-AT" sz="2400" dirty="0">
                <a:latin typeface="+mn-lt"/>
              </a:rPr>
              <a:t> </a:t>
            </a:r>
            <a:r>
              <a:rPr lang="de-AT" sz="2400" dirty="0" smtClean="0">
                <a:latin typeface="+mn-lt"/>
              </a:rPr>
              <a:t>und </a:t>
            </a:r>
            <a:r>
              <a:rPr lang="de-AT" sz="2400" dirty="0">
                <a:latin typeface="+mn-lt"/>
              </a:rPr>
              <a:t>ü</a:t>
            </a:r>
            <a:r>
              <a:rPr lang="de-AT" sz="2400" dirty="0" smtClean="0">
                <a:latin typeface="+mn-lt"/>
              </a:rPr>
              <a:t>berforderte </a:t>
            </a:r>
            <a:r>
              <a:rPr lang="de-AT" sz="2400" dirty="0" err="1" smtClean="0">
                <a:latin typeface="+mn-lt"/>
              </a:rPr>
              <a:t>HelferInnen</a:t>
            </a:r>
            <a:endParaRPr lang="de-AT" sz="2400" dirty="0" smtClean="0">
              <a:latin typeface="+mn-lt"/>
            </a:endParaRPr>
          </a:p>
          <a:p>
            <a:pPr marL="228600" lvl="1">
              <a:lnSpc>
                <a:spcPct val="100000"/>
              </a:lnSpc>
              <a:spcBef>
                <a:spcPts val="1000"/>
              </a:spcBef>
            </a:pPr>
            <a:r>
              <a:rPr lang="de-DE" dirty="0" smtClean="0">
                <a:latin typeface="+mn-lt"/>
              </a:rPr>
              <a:t>Flüchtlinge, </a:t>
            </a:r>
            <a:r>
              <a:rPr lang="de-DE" dirty="0">
                <a:latin typeface="+mn-lt"/>
              </a:rPr>
              <a:t>insbesondere aus Syrien wollen zurück</a:t>
            </a:r>
            <a:r>
              <a:rPr lang="de-DE" dirty="0" smtClean="0">
                <a:latin typeface="+mn-lt"/>
              </a:rPr>
              <a:t>. </a:t>
            </a:r>
            <a:r>
              <a:rPr lang="de-DE" dirty="0">
                <a:latin typeface="+mn-lt"/>
              </a:rPr>
              <a:t>Deutschkurse und Ausbildungen </a:t>
            </a:r>
            <a:r>
              <a:rPr lang="de-DE" dirty="0" smtClean="0">
                <a:latin typeface="+mn-lt"/>
              </a:rPr>
              <a:t>haben ein Potenzial für wirtschaftliche und transnationale Beziehungen</a:t>
            </a:r>
            <a:endParaRPr lang="de-DE" dirty="0">
              <a:latin typeface="+mn-lt"/>
            </a:endParaRPr>
          </a:p>
          <a:p>
            <a:endParaRPr lang="de-AT" sz="1800" dirty="0">
              <a:latin typeface="+mn-lt"/>
            </a:endParaRPr>
          </a:p>
        </p:txBody>
      </p:sp>
    </p:spTree>
    <p:extLst>
      <p:ext uri="{BB962C8B-B14F-4D97-AF65-F5344CB8AC3E}">
        <p14:creationId xmlns:p14="http://schemas.microsoft.com/office/powerpoint/2010/main" val="15249851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1562</Words>
  <Application>Microsoft Macintosh PowerPoint</Application>
  <PresentationFormat>Breitbild</PresentationFormat>
  <Paragraphs>296</Paragraphs>
  <Slides>22</Slides>
  <Notes>12</Notes>
  <HiddenSlides>0</HiddenSlides>
  <MMClips>0</MMClips>
  <ScaleCrop>false</ScaleCrop>
  <HeadingPairs>
    <vt:vector size="6" baseType="variant">
      <vt:variant>
        <vt:lpstr>Verwendete Schriftarten</vt:lpstr>
      </vt:variant>
      <vt:variant>
        <vt:i4>11</vt:i4>
      </vt:variant>
      <vt:variant>
        <vt:lpstr>Design</vt:lpstr>
      </vt:variant>
      <vt:variant>
        <vt:i4>1</vt:i4>
      </vt:variant>
      <vt:variant>
        <vt:lpstr>Folientitel</vt:lpstr>
      </vt:variant>
      <vt:variant>
        <vt:i4>22</vt:i4>
      </vt:variant>
    </vt:vector>
  </HeadingPairs>
  <TitlesOfParts>
    <vt:vector size="34" baseType="lpstr">
      <vt:lpstr>Arial Unicode MS</vt:lpstr>
      <vt:lpstr>Avenir Book</vt:lpstr>
      <vt:lpstr>Calibri</vt:lpstr>
      <vt:lpstr>Calibri Light</vt:lpstr>
      <vt:lpstr>ＭＳ Ｐゴシック</vt:lpstr>
      <vt:lpstr>Times</vt:lpstr>
      <vt:lpstr>Times New Roman</vt:lpstr>
      <vt:lpstr>Wingdings</vt:lpstr>
      <vt:lpstr>Yu Gothic</vt:lpstr>
      <vt:lpstr>ヒラギノ角ゴ Pro W3</vt:lpstr>
      <vt:lpstr>Arial</vt:lpstr>
      <vt:lpstr>Office-Design</vt:lpstr>
      <vt:lpstr> Inklusion und Teilhabe  in migrationsgeprägten Gesellschaften  </vt:lpstr>
      <vt:lpstr>Entwicklungen und Anforderungen</vt:lpstr>
      <vt:lpstr>Flüchtlingskrise?</vt:lpstr>
      <vt:lpstr>Pull und Push Faktoren</vt:lpstr>
      <vt:lpstr>Flucht und Asylsuchende 2015</vt:lpstr>
      <vt:lpstr>Häufigste Herkunftsstaaten der Asylsuchenden 2015 </vt:lpstr>
      <vt:lpstr>Drei Phasen im Umgang mit der Flüchtlingszuwanderung</vt:lpstr>
      <vt:lpstr>Phänomenologie des Unbehagens</vt:lpstr>
      <vt:lpstr>Flüchtlinge</vt:lpstr>
      <vt:lpstr>Stadt &amp; Land: Integrationsrelevante Unterschiede</vt:lpstr>
      <vt:lpstr>Konkurrierende Ansätze? </vt:lpstr>
      <vt:lpstr>Was ist Integration? Breiter Ansatz!</vt:lpstr>
      <vt:lpstr>Vier Kernkompetenzen  einer migrationsgeprägten Gesellschaft </vt:lpstr>
      <vt:lpstr>Gleiche Behandlung = Faire Behandlung?</vt:lpstr>
      <vt:lpstr>Ethische Weiterentwicklung</vt:lpstr>
      <vt:lpstr>Diversität als paradoxe Anforderung an die Organisation?</vt:lpstr>
      <vt:lpstr>Inklusionsorientierte Diversitätskompetenz</vt:lpstr>
      <vt:lpstr>Individueller Zugang! </vt:lpstr>
      <vt:lpstr>Sozial und Beziehungskompetenz!</vt:lpstr>
      <vt:lpstr>Zur Reproduktion der Selbstähnlichkeit von Systemen und Institutionen</vt:lpstr>
      <vt:lpstr>Sozio-kulturelles Kontextwissen  &amp; Multiperspektivität </vt:lpstr>
      <vt:lpstr>Zum Wechselverhältnis von Normalität &amp; Diversität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Kenan Güngör</dc:creator>
  <cp:lastModifiedBy>Kenan Güngör</cp:lastModifiedBy>
  <cp:revision>126</cp:revision>
  <cp:lastPrinted>2016-03-31T19:13:37Z</cp:lastPrinted>
  <dcterms:created xsi:type="dcterms:W3CDTF">2016-02-25T10:48:04Z</dcterms:created>
  <dcterms:modified xsi:type="dcterms:W3CDTF">2016-04-07T14:54:18Z</dcterms:modified>
</cp:coreProperties>
</file>