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2" r:id="rId2"/>
    <p:sldId id="288" r:id="rId3"/>
    <p:sldId id="295" r:id="rId4"/>
    <p:sldId id="296" r:id="rId5"/>
    <p:sldId id="297" r:id="rId6"/>
    <p:sldId id="277" r:id="rId7"/>
    <p:sldId id="263" r:id="rId8"/>
    <p:sldId id="291" r:id="rId9"/>
    <p:sldId id="278" r:id="rId10"/>
    <p:sldId id="271" r:id="rId11"/>
    <p:sldId id="272" r:id="rId12"/>
    <p:sldId id="258" r:id="rId13"/>
    <p:sldId id="305" r:id="rId14"/>
    <p:sldId id="304" r:id="rId15"/>
    <p:sldId id="308" r:id="rId16"/>
    <p:sldId id="337" r:id="rId17"/>
    <p:sldId id="338" r:id="rId18"/>
    <p:sldId id="339" r:id="rId19"/>
    <p:sldId id="310" r:id="rId20"/>
    <p:sldId id="309" r:id="rId21"/>
    <p:sldId id="336" r:id="rId22"/>
    <p:sldId id="268" r:id="rId23"/>
    <p:sldId id="328" r:id="rId24"/>
    <p:sldId id="330" r:id="rId25"/>
    <p:sldId id="331" r:id="rId26"/>
    <p:sldId id="324" r:id="rId27"/>
    <p:sldId id="323" r:id="rId28"/>
    <p:sldId id="329" r:id="rId29"/>
  </p:sldIdLst>
  <p:sldSz cx="9144000" cy="6858000" type="screen4x3"/>
  <p:notesSz cx="6858000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2" autoAdjust="0"/>
    <p:restoredTop sz="94620" autoAdjust="0"/>
  </p:normalViewPr>
  <p:slideViewPr>
    <p:cSldViewPr>
      <p:cViewPr varScale="1">
        <p:scale>
          <a:sx n="63" d="100"/>
          <a:sy n="63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A44D4-5C10-A74B-947B-FF751F50C051}" type="datetimeFigureOut">
              <a:rPr lang="de-DE" smtClean="0"/>
              <a:pPr/>
              <a:t>07.04.2016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30A04-3FFE-4F4F-A933-001305AB6DC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62D3D-6839-3A4B-B2B9-9515B8F8AADD}" type="slidenum">
              <a:rPr lang="de-DE"/>
              <a:pPr/>
              <a:t>2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89515"/>
            <a:ext cx="5029200" cy="4442698"/>
          </a:xfrm>
          <a:noFill/>
          <a:ln/>
        </p:spPr>
        <p:txBody>
          <a:bodyPr/>
          <a:lstStyle/>
          <a:p>
            <a:pPr eaLnBrk="1" hangingPunct="1"/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BB-1078-4724-9C87-59479A70F9BD}" type="datetimeFigureOut">
              <a:rPr lang="de-AT" smtClean="0"/>
              <a:pPr/>
              <a:t>07.04.2016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0556-18AD-4EB8-BFB2-529142E0BBC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791728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BB-1078-4724-9C87-59479A70F9BD}" type="datetimeFigureOut">
              <a:rPr lang="de-AT" smtClean="0"/>
              <a:pPr/>
              <a:t>07.04.2016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0556-18AD-4EB8-BFB2-529142E0BBC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391378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BB-1078-4724-9C87-59479A70F9BD}" type="datetimeFigureOut">
              <a:rPr lang="de-AT" smtClean="0"/>
              <a:pPr/>
              <a:t>07.04.2016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0556-18AD-4EB8-BFB2-529142E0BBC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294478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BB-1078-4724-9C87-59479A70F9BD}" type="datetimeFigureOut">
              <a:rPr lang="de-AT" smtClean="0"/>
              <a:pPr/>
              <a:t>07.04.2016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0556-18AD-4EB8-BFB2-529142E0BBC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774235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BB-1078-4724-9C87-59479A70F9BD}" type="datetimeFigureOut">
              <a:rPr lang="de-AT" smtClean="0"/>
              <a:pPr/>
              <a:t>07.04.2016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0556-18AD-4EB8-BFB2-529142E0BBC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853604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BB-1078-4724-9C87-59479A70F9BD}" type="datetimeFigureOut">
              <a:rPr lang="de-AT" smtClean="0"/>
              <a:pPr/>
              <a:t>07.04.2016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0556-18AD-4EB8-BFB2-529142E0BBC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716141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BB-1078-4724-9C87-59479A70F9BD}" type="datetimeFigureOut">
              <a:rPr lang="de-AT" smtClean="0"/>
              <a:pPr/>
              <a:t>07.04.2016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0556-18AD-4EB8-BFB2-529142E0BBC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796495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BB-1078-4724-9C87-59479A70F9BD}" type="datetimeFigureOut">
              <a:rPr lang="de-AT" smtClean="0"/>
              <a:pPr/>
              <a:t>07.04.2016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0556-18AD-4EB8-BFB2-529142E0BBC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524421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BB-1078-4724-9C87-59479A70F9BD}" type="datetimeFigureOut">
              <a:rPr lang="de-AT" smtClean="0"/>
              <a:pPr/>
              <a:t>07.04.2016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0556-18AD-4EB8-BFB2-529142E0BBC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961797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BB-1078-4724-9C87-59479A70F9BD}" type="datetimeFigureOut">
              <a:rPr lang="de-AT" smtClean="0"/>
              <a:pPr/>
              <a:t>07.04.2016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0556-18AD-4EB8-BFB2-529142E0BBC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965605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BB-1078-4724-9C87-59479A70F9BD}" type="datetimeFigureOut">
              <a:rPr lang="de-AT" smtClean="0"/>
              <a:pPr/>
              <a:t>07.04.2016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0556-18AD-4EB8-BFB2-529142E0BBC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863973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package" Target="../embeddings/Microsoft_Word_Document1.docx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5ABB-1078-4724-9C87-59479A70F9BD}" type="datetimeFigureOut">
              <a:rPr lang="de-AT" smtClean="0"/>
              <a:pPr/>
              <a:t>07.04.2016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Katharina Purtscher – Penz, Graz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C0556-18AD-4EB8-BFB2-529142E0BBC8}" type="slidenum">
              <a:rPr lang="de-AT" smtClean="0"/>
              <a:pPr/>
              <a:t>‹Nr.›</a:t>
            </a:fld>
            <a:endParaRPr lang="de-AT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50010339"/>
              </p:ext>
            </p:extLst>
          </p:nvPr>
        </p:nvGraphicFramePr>
        <p:xfrm>
          <a:off x="755576" y="424409"/>
          <a:ext cx="62150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kument" r:id="rId14" imgW="6210300" imgH="292100" progId="Word.Document.12">
                  <p:embed/>
                </p:oleObj>
              </mc:Choice>
              <mc:Fallback>
                <p:oleObj name="Dokument" r:id="rId14" imgW="6210300" imgH="292100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24409"/>
                        <a:ext cx="6215063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760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59372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661862" y="116632"/>
            <a:ext cx="4270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 smtClean="0"/>
              <a:t>  Steiermärkische </a:t>
            </a:r>
            <a:r>
              <a:rPr lang="de-AT" sz="1400" dirty="0" err="1" smtClean="0"/>
              <a:t>Krankenanstaltengesellschaft</a:t>
            </a:r>
            <a:r>
              <a:rPr lang="de-AT" sz="1400" dirty="0" smtClean="0"/>
              <a:t> </a:t>
            </a:r>
            <a:r>
              <a:rPr lang="de-AT" sz="1400" dirty="0" err="1" smtClean="0"/>
              <a:t>m.b.H</a:t>
            </a:r>
            <a:r>
              <a:rPr lang="de-AT" sz="1400" dirty="0" smtClean="0"/>
              <a:t>.</a:t>
            </a:r>
            <a:endParaRPr lang="de-AT" sz="14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752606" y="590365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 smtClean="0"/>
              <a:t>Lehrkrankenhaus der Medizinischen Universität Graz</a:t>
            </a:r>
          </a:p>
        </p:txBody>
      </p:sp>
    </p:spTree>
    <p:extLst>
      <p:ext uri="{BB962C8B-B14F-4D97-AF65-F5344CB8AC3E}">
        <p14:creationId xmlns:p14="http://schemas.microsoft.com/office/powerpoint/2010/main" val="381972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418604"/>
            <a:ext cx="7702624" cy="2514451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Seelisch kranke Kinder und Jugendliche</a:t>
            </a:r>
            <a:r>
              <a:rPr lang="de-DE" dirty="0" smtClean="0"/>
              <a:t> –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b="1" dirty="0" smtClean="0"/>
              <a:t>brauchen wir Spezialeinrichtungen oder Spezialkompetenzen?</a:t>
            </a:r>
            <a:endParaRPr lang="de-AT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8600" y="5186536"/>
            <a:ext cx="8458200" cy="985664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Katharina Purtscher-Penz</a:t>
            </a:r>
            <a:br>
              <a:rPr lang="de-DE" dirty="0" smtClean="0"/>
            </a:br>
            <a:r>
              <a:rPr lang="de-DE" dirty="0" smtClean="0"/>
              <a:t>Abteilung für Kinder- und Jugendpsychiatrie und Psychotherapie Landeskrankenhaus Graz Süd-West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1849766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sz="3200" b="1" dirty="0" smtClean="0"/>
              <a:t>Zusammenhänge zwischen ACE und ADHS, bipolaren Störungen, Angststörungen, Störungen des Sozialverhaltens</a:t>
            </a:r>
            <a:endParaRPr lang="de-AT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3200400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dirty="0" smtClean="0"/>
              <a:t>maladaptiven Effekte von Misshandlung sind unspezifisch</a:t>
            </a:r>
          </a:p>
          <a:p>
            <a:r>
              <a:rPr lang="de-DE" dirty="0" smtClean="0"/>
              <a:t>Vielfältige psychische Störungen haben möglicherweise eine gemeinsame ätiologische Ursache: </a:t>
            </a:r>
            <a:r>
              <a:rPr lang="de-DE" b="1" dirty="0" smtClean="0">
                <a:solidFill>
                  <a:srgbClr val="FF0000"/>
                </a:solidFill>
              </a:rPr>
              <a:t>chronische Stressbelastung</a:t>
            </a:r>
            <a:endParaRPr lang="de-A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4814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de-DE" sz="4000" b="1" dirty="0" smtClean="0"/>
              <a:t>Zusammenhang von ACE und ADHS </a:t>
            </a:r>
            <a:r>
              <a:rPr lang="de-DE" sz="2000" b="1" dirty="0" smtClean="0"/>
              <a:t>(Braun, 2011)</a:t>
            </a:r>
            <a:endParaRPr lang="de-AT" sz="2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43% der Kinder mit ADHS wiesen 2 oder mehr ACE auf (20% der Nicht-ADHS Kinder)</a:t>
            </a:r>
          </a:p>
          <a:p>
            <a:r>
              <a:rPr lang="de-DE" dirty="0" smtClean="0"/>
              <a:t>Die US-amerikanischen Kinderärzte empfehlen in ihren neuen Richtlinien zu ADHS ein Screening auf belastende Lebenserfahrungen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1939054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de-DE" sz="4000" b="1" dirty="0" smtClean="0"/>
              <a:t>Sequentielle Traumatisierung </a:t>
            </a:r>
            <a:br>
              <a:rPr lang="de-DE" sz="4000" b="1" dirty="0" smtClean="0"/>
            </a:br>
            <a:r>
              <a:rPr lang="de-DE" sz="2000" b="1" dirty="0" smtClean="0"/>
              <a:t>(Hans </a:t>
            </a:r>
            <a:r>
              <a:rPr lang="de-DE" sz="2000" b="1" dirty="0" err="1" smtClean="0"/>
              <a:t>Keilson</a:t>
            </a:r>
            <a:r>
              <a:rPr lang="de-DE" sz="2000" b="1" dirty="0" smtClean="0"/>
              <a:t>, 1979)</a:t>
            </a:r>
            <a:endParaRPr lang="de-AT" sz="2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200400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Erste Sequenz: Das Unheil breitet sich aus, es existiert noch ein Minimum an Sicherheit und Alltagsstruktur</a:t>
            </a:r>
          </a:p>
          <a:p>
            <a:r>
              <a:rPr lang="de-DE" dirty="0" smtClean="0"/>
              <a:t>Zweite Sequenz: unmittelbare Bedrohung, Terror, physische und/oder psychische Vernichtung, schwere Verluste</a:t>
            </a:r>
          </a:p>
          <a:p>
            <a:r>
              <a:rPr lang="de-DE" dirty="0" smtClean="0"/>
              <a:t>Dritte Sequenz: die unmittelbare Gefahr für das Leben ist vorüber, die überlebenden Kinder finden Aufnahme in der Gesellschaft, in Pflegefamilie und/oder im Exil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4590031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schrägung 3"/>
          <p:cNvSpPr>
            <a:spLocks noChangeArrowheads="1"/>
          </p:cNvSpPr>
          <p:nvPr/>
        </p:nvSpPr>
        <p:spPr bwMode="auto">
          <a:xfrm>
            <a:off x="1843088" y="1600200"/>
            <a:ext cx="5457825" cy="48418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DCFFA0"/>
              </a:gs>
              <a:gs pos="100000">
                <a:srgbClr val="A0CA4A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Abschrägung 5"/>
          <p:cNvSpPr>
            <a:spLocks noChangeArrowheads="1"/>
          </p:cNvSpPr>
          <p:nvPr/>
        </p:nvSpPr>
        <p:spPr bwMode="auto">
          <a:xfrm>
            <a:off x="2446338" y="2152650"/>
            <a:ext cx="4256087" cy="36671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Abschrägung 7"/>
          <p:cNvSpPr>
            <a:spLocks noChangeArrowheads="1"/>
          </p:cNvSpPr>
          <p:nvPr/>
        </p:nvSpPr>
        <p:spPr bwMode="auto">
          <a:xfrm>
            <a:off x="3565525" y="3073400"/>
            <a:ext cx="2139950" cy="1746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A99"/>
              </a:gs>
              <a:gs pos="100000">
                <a:srgbClr val="D1403C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38388" y="1708150"/>
            <a:ext cx="43878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Schutz und Sicherheit</a:t>
            </a:r>
          </a:p>
        </p:txBody>
      </p:sp>
      <p:sp>
        <p:nvSpPr>
          <p:cNvPr id="41991" name="Textfeld 9"/>
          <p:cNvSpPr txBox="1">
            <a:spLocks noChangeArrowheads="1"/>
          </p:cNvSpPr>
          <p:nvPr/>
        </p:nvSpPr>
        <p:spPr bwMode="auto">
          <a:xfrm>
            <a:off x="2446338" y="2238375"/>
            <a:ext cx="4256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de-DE" b="1">
                <a:solidFill>
                  <a:srgbClr val="000000"/>
                </a:solidFill>
                <a:latin typeface="Calibri" charset="0"/>
              </a:rPr>
              <a:t>Psychosoziale Unterstützung, </a:t>
            </a:r>
            <a:br>
              <a:rPr lang="de-DE" b="1">
                <a:solidFill>
                  <a:srgbClr val="000000"/>
                </a:solidFill>
                <a:latin typeface="Calibri" charset="0"/>
              </a:rPr>
            </a:br>
            <a:r>
              <a:rPr lang="de-DE" b="1">
                <a:solidFill>
                  <a:srgbClr val="000000"/>
                </a:solidFill>
                <a:latin typeface="Calibri" charset="0"/>
              </a:rPr>
              <a:t>Betreuung </a:t>
            </a:r>
          </a:p>
          <a:p>
            <a:pPr algn="ctr" defTabSz="457200"/>
            <a:r>
              <a:rPr lang="de-DE" b="1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41992" name="Textfeld 10"/>
          <p:cNvSpPr txBox="1">
            <a:spLocks noChangeArrowheads="1"/>
          </p:cNvSpPr>
          <p:nvPr/>
        </p:nvSpPr>
        <p:spPr bwMode="auto">
          <a:xfrm>
            <a:off x="3565525" y="2724150"/>
            <a:ext cx="21399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de-DE" b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algn="ctr" defTabSz="457200"/>
            <a:r>
              <a:rPr lang="de-DE" b="1" dirty="0">
                <a:solidFill>
                  <a:srgbClr val="000000"/>
                </a:solidFill>
                <a:latin typeface="Calibri" charset="0"/>
              </a:rPr>
              <a:t>Behandlung</a:t>
            </a:r>
          </a:p>
          <a:p>
            <a:pPr algn="ctr" defTabSz="457200"/>
            <a:endParaRPr lang="de-DE" b="1" dirty="0">
              <a:solidFill>
                <a:srgbClr val="000000"/>
              </a:solidFill>
              <a:latin typeface="Calibri" charset="0"/>
            </a:endParaRPr>
          </a:p>
          <a:p>
            <a:pPr algn="ctr" defTabSz="457200"/>
            <a:r>
              <a:rPr lang="de-DE" b="1" dirty="0" err="1">
                <a:solidFill>
                  <a:srgbClr val="000000"/>
                </a:solidFill>
                <a:latin typeface="Calibri" charset="0"/>
              </a:rPr>
              <a:t>Traumatherapie</a:t>
            </a:r>
            <a:endParaRPr lang="de-DE" b="1" dirty="0">
              <a:solidFill>
                <a:srgbClr val="000000"/>
              </a:solidFill>
              <a:latin typeface="Calibri" charset="0"/>
            </a:endParaRPr>
          </a:p>
          <a:p>
            <a:pPr algn="ctr" defTabSz="457200"/>
            <a:r>
              <a:rPr lang="de-DE" dirty="0">
                <a:solidFill>
                  <a:srgbClr val="000000"/>
                </a:solidFill>
                <a:latin typeface="Calibri" charset="0"/>
              </a:rPr>
              <a:t>   (mit indizierter </a:t>
            </a:r>
            <a:br>
              <a:rPr lang="de-DE" dirty="0">
                <a:solidFill>
                  <a:srgbClr val="000000"/>
                </a:solidFill>
                <a:latin typeface="Calibri" charset="0"/>
              </a:rPr>
            </a:br>
            <a:r>
              <a:rPr lang="de-DE" dirty="0">
                <a:solidFill>
                  <a:srgbClr val="000000"/>
                </a:solidFill>
                <a:latin typeface="Calibri" charset="0"/>
              </a:rPr>
              <a:t>     Exposition)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813050" y="5181600"/>
            <a:ext cx="3429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Therapeutisches Milieu, Team, </a:t>
            </a:r>
          </a:p>
        </p:txBody>
      </p:sp>
      <p:sp>
        <p:nvSpPr>
          <p:cNvPr id="41994" name="Textfeld 13"/>
          <p:cNvSpPr txBox="1">
            <a:spLocks noChangeArrowheads="1"/>
          </p:cNvSpPr>
          <p:nvPr/>
        </p:nvSpPr>
        <p:spPr bwMode="auto">
          <a:xfrm>
            <a:off x="6734175" y="4398963"/>
            <a:ext cx="2409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de-DE" b="1">
                <a:solidFill>
                  <a:srgbClr val="000000"/>
                </a:solidFill>
                <a:latin typeface="Calibri" charset="0"/>
              </a:rPr>
              <a:t>Psycho- bzw. </a:t>
            </a:r>
            <a:br>
              <a:rPr lang="de-DE" b="1">
                <a:solidFill>
                  <a:srgbClr val="000000"/>
                </a:solidFill>
                <a:latin typeface="Calibri" charset="0"/>
              </a:rPr>
            </a:br>
            <a:r>
              <a:rPr lang="de-DE" b="1">
                <a:solidFill>
                  <a:srgbClr val="000000"/>
                </a:solidFill>
                <a:latin typeface="Calibri" charset="0"/>
              </a:rPr>
              <a:t>Traumatherapeuten</a:t>
            </a:r>
          </a:p>
        </p:txBody>
      </p:sp>
      <p:sp>
        <p:nvSpPr>
          <p:cNvPr id="16" name="Pfeil nach rechts 15"/>
          <p:cNvSpPr>
            <a:spLocks noChangeArrowheads="1"/>
          </p:cNvSpPr>
          <p:nvPr/>
        </p:nvSpPr>
        <p:spPr bwMode="auto">
          <a:xfrm rot="-9099070">
            <a:off x="5414963" y="4197350"/>
            <a:ext cx="1279525" cy="361950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FF9A99"/>
              </a:gs>
              <a:gs pos="100000">
                <a:srgbClr val="D1403C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96" name="Textfeld 14"/>
          <p:cNvSpPr txBox="1">
            <a:spLocks noChangeArrowheads="1"/>
          </p:cNvSpPr>
          <p:nvPr/>
        </p:nvSpPr>
        <p:spPr bwMode="auto">
          <a:xfrm rot="10800000" flipV="1">
            <a:off x="2446338" y="6030913"/>
            <a:ext cx="4256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de-DE" b="1">
                <a:solidFill>
                  <a:srgbClr val="000000"/>
                </a:solidFill>
                <a:latin typeface="Calibri" charset="0"/>
              </a:rPr>
              <a:t>Staat, Gesellschaft, Institution(en)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391400" y="6423356"/>
            <a:ext cx="225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(Purtscher, 2010)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10800000" flipV="1">
            <a:off x="0" y="-93820"/>
            <a:ext cx="9144000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e-DE" sz="3200" b="1" dirty="0" smtClean="0">
              <a:solidFill>
                <a:srgbClr val="E46C0A"/>
              </a:solidFill>
            </a:endParaRPr>
          </a:p>
          <a:p>
            <a:pPr algn="ctr"/>
            <a:r>
              <a:rPr lang="de-DE" sz="3200" b="1" dirty="0" smtClean="0"/>
              <a:t>Rahmen und Bedingungen für Therapie</a:t>
            </a:r>
          </a:p>
          <a:p>
            <a:endParaRPr lang="de-DE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470248"/>
          </a:xfrm>
        </p:spPr>
        <p:txBody>
          <a:bodyPr/>
          <a:lstStyle/>
          <a:p>
            <a:r>
              <a:rPr lang="de-DE" b="1" dirty="0" smtClean="0"/>
              <a:t>Interventionen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060848"/>
            <a:ext cx="8568952" cy="4187552"/>
          </a:xfrm>
        </p:spPr>
        <p:txBody>
          <a:bodyPr>
            <a:noAutofit/>
          </a:bodyPr>
          <a:lstStyle/>
          <a:p>
            <a:r>
              <a:rPr lang="de-DE" sz="2200" b="1" dirty="0"/>
              <a:t>Psychotherapie; </a:t>
            </a:r>
            <a:r>
              <a:rPr lang="de-DE" sz="2200" b="1" dirty="0" err="1"/>
              <a:t>traumafokusierte</a:t>
            </a:r>
            <a:r>
              <a:rPr lang="de-DE" sz="2200" b="1" dirty="0"/>
              <a:t> Therapie</a:t>
            </a:r>
          </a:p>
          <a:p>
            <a:pPr lvl="1"/>
            <a:r>
              <a:rPr lang="de-DE" sz="2200" dirty="0" err="1"/>
              <a:t>Traumafokusierte</a:t>
            </a:r>
            <a:r>
              <a:rPr lang="de-DE" sz="2200" dirty="0"/>
              <a:t> kognitive Verhaltenstherapie (KVT) </a:t>
            </a:r>
            <a:br>
              <a:rPr lang="de-DE" sz="2200" dirty="0"/>
            </a:br>
            <a:r>
              <a:rPr lang="de-DE" sz="2200" dirty="0"/>
              <a:t>(</a:t>
            </a:r>
            <a:r>
              <a:rPr lang="de-DE" sz="2200" dirty="0" err="1"/>
              <a:t>zB</a:t>
            </a:r>
            <a:r>
              <a:rPr lang="de-DE" sz="2200" dirty="0"/>
              <a:t>. Cohen, </a:t>
            </a:r>
            <a:r>
              <a:rPr lang="de-DE" sz="2200" dirty="0" err="1"/>
              <a:t>Mannarino</a:t>
            </a:r>
            <a:r>
              <a:rPr lang="de-DE" sz="2200" dirty="0"/>
              <a:t> &amp; </a:t>
            </a:r>
            <a:r>
              <a:rPr lang="de-DE" sz="2200" dirty="0" err="1"/>
              <a:t>Deblinger</a:t>
            </a:r>
            <a:r>
              <a:rPr lang="de-DE" sz="2200" dirty="0"/>
              <a:t>, 2006)</a:t>
            </a:r>
          </a:p>
          <a:p>
            <a:pPr lvl="1"/>
            <a:r>
              <a:rPr lang="de-DE" sz="2200" dirty="0"/>
              <a:t>Eye Movement </a:t>
            </a:r>
            <a:r>
              <a:rPr lang="de-DE" sz="2200" dirty="0" err="1"/>
              <a:t>Desensitization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Reprocessing</a:t>
            </a:r>
            <a:r>
              <a:rPr lang="de-DE" sz="2200" dirty="0"/>
              <a:t> (EMDR)</a:t>
            </a:r>
          </a:p>
          <a:p>
            <a:pPr lvl="1"/>
            <a:r>
              <a:rPr lang="de-DE" sz="2200" dirty="0"/>
              <a:t>Narrative Expositionstherapie (NET), (</a:t>
            </a:r>
            <a:r>
              <a:rPr lang="de-DE" sz="2200" dirty="0" err="1"/>
              <a:t>kid</a:t>
            </a:r>
            <a:r>
              <a:rPr lang="de-DE" sz="2200" dirty="0"/>
              <a:t>-NET) </a:t>
            </a:r>
            <a:br>
              <a:rPr lang="de-DE" sz="2200" dirty="0"/>
            </a:br>
            <a:r>
              <a:rPr lang="de-DE" sz="2200" dirty="0"/>
              <a:t>(Schauer, Neuner &amp; </a:t>
            </a:r>
            <a:r>
              <a:rPr lang="de-DE" sz="2200" dirty="0" err="1"/>
              <a:t>Elbert</a:t>
            </a:r>
            <a:r>
              <a:rPr lang="de-DE" sz="2200" dirty="0"/>
              <a:t>, 2005)</a:t>
            </a:r>
          </a:p>
          <a:p>
            <a:pPr lvl="1">
              <a:lnSpc>
                <a:spcPct val="80000"/>
              </a:lnSpc>
            </a:pPr>
            <a:r>
              <a:rPr lang="de-DE" sz="2200" dirty="0"/>
              <a:t>Psychodynamische Verfahren (PITT-KID</a:t>
            </a:r>
            <a:r>
              <a:rPr lang="de-DE" sz="22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de-DE" sz="2200" dirty="0" smtClean="0"/>
              <a:t>Spieltherapie (Weinberg, 2005)</a:t>
            </a:r>
            <a:endParaRPr lang="de-DE" sz="2200" dirty="0"/>
          </a:p>
          <a:p>
            <a:pPr lvl="1">
              <a:lnSpc>
                <a:spcPct val="80000"/>
              </a:lnSpc>
            </a:pPr>
            <a:r>
              <a:rPr lang="de-DE" sz="2200" dirty="0"/>
              <a:t>Imaginative Verfahren </a:t>
            </a:r>
          </a:p>
          <a:p>
            <a:r>
              <a:rPr lang="de-DE" sz="2200" b="1" dirty="0"/>
              <a:t>Psychoedukation</a:t>
            </a:r>
            <a:r>
              <a:rPr lang="de-DE" sz="2200" dirty="0"/>
              <a:t> </a:t>
            </a:r>
            <a:r>
              <a:rPr lang="de-DE" sz="2200" dirty="0" smtClean="0"/>
              <a:t>und Ressourcen stärken </a:t>
            </a:r>
            <a:r>
              <a:rPr lang="de-DE" sz="2000" dirty="0" smtClean="0"/>
              <a:t>(Kind, Eltern, Bezugspersonen)</a:t>
            </a:r>
          </a:p>
          <a:p>
            <a:r>
              <a:rPr lang="de-DE" sz="2200" dirty="0" err="1" smtClean="0"/>
              <a:t>Traumaadäquate</a:t>
            </a:r>
            <a:r>
              <a:rPr lang="de-DE" sz="2200" dirty="0" smtClean="0"/>
              <a:t> Pädagogik </a:t>
            </a:r>
            <a:r>
              <a:rPr lang="de-DE" sz="2200" b="1" dirty="0" smtClean="0">
                <a:sym typeface="Wingdings" panose="05000000000000000000" pitchFamily="2" charset="2"/>
              </a:rPr>
              <a:t>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Traumapädagogik</a:t>
            </a:r>
            <a:endParaRPr lang="de-DE" sz="2200" b="1" dirty="0" smtClean="0"/>
          </a:p>
          <a:p>
            <a:pPr lvl="1"/>
            <a:endParaRPr lang="de-DE" sz="2200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Therapieziele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2349500"/>
            <a:ext cx="7788275" cy="3975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800" b="1" i="1">
                <a:latin typeface="Comic Sans MS" charset="0"/>
              </a:rPr>
              <a:t>„Die Bearbeitung traumatischer Erfahrungen ist kein Therapieziel! </a:t>
            </a:r>
          </a:p>
          <a:p>
            <a:pPr eaLnBrk="1" hangingPunct="1">
              <a:buFontTx/>
              <a:buNone/>
            </a:pPr>
            <a:r>
              <a:rPr lang="de-DE" sz="2800" b="1" i="1">
                <a:latin typeface="Comic Sans MS" charset="0"/>
              </a:rPr>
              <a:t/>
            </a:r>
            <a:br>
              <a:rPr lang="de-DE" sz="2800" b="1" i="1">
                <a:latin typeface="Comic Sans MS" charset="0"/>
              </a:rPr>
            </a:br>
            <a:r>
              <a:rPr lang="de-DE" sz="2800" b="1" i="1">
                <a:latin typeface="Comic Sans MS" charset="0"/>
              </a:rPr>
              <a:t>Vielmehr dient die Bearbeitung traumatischer Erfahrungen bestimmten Therapiezielen.“ </a:t>
            </a:r>
            <a:br>
              <a:rPr lang="de-DE" sz="2800" b="1" i="1">
                <a:latin typeface="Comic Sans MS" charset="0"/>
              </a:rPr>
            </a:br>
            <a:r>
              <a:rPr lang="de-DE" sz="2800" b="1" i="1">
                <a:latin typeface="Comic Sans MS" charset="0"/>
              </a:rPr>
              <a:t>					</a:t>
            </a:r>
            <a:r>
              <a:rPr lang="de-DE" sz="1800" b="1" i="1">
                <a:latin typeface="Comic Sans MS" charset="0"/>
              </a:rPr>
              <a:t>(Reddemann, 2004)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066800"/>
          </a:xfrm>
        </p:spPr>
        <p:txBody>
          <a:bodyPr/>
          <a:lstStyle/>
          <a:p>
            <a:r>
              <a:rPr lang="de-DE" sz="3600" smtClean="0"/>
              <a:t>Traumasensibilität in der Kinder- </a:t>
            </a:r>
            <a:br>
              <a:rPr lang="de-DE" sz="3600" smtClean="0"/>
            </a:br>
            <a:r>
              <a:rPr lang="de-DE" sz="3600" smtClean="0"/>
              <a:t>und Jugendpsychiatrie </a:t>
            </a:r>
            <a:r>
              <a:rPr lang="de-DE" sz="1800" smtClean="0"/>
              <a:t>(Schmid, Purtscher&amp;Stellermann 2013)</a:t>
            </a:r>
          </a:p>
        </p:txBody>
      </p:sp>
      <p:sp>
        <p:nvSpPr>
          <p:cNvPr id="31747" name="Inhaltsplatzhalter 1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43434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de-DE" sz="2400" smtClean="0"/>
              <a:t>Milieutherapie, „sichere Orte“</a:t>
            </a:r>
          </a:p>
          <a:p>
            <a:pPr lvl="1"/>
            <a:r>
              <a:rPr lang="de-DE" sz="2400" smtClean="0"/>
              <a:t>Traumapädagogischer Umgang mit Stationsregeln (wenige, individualisiert, aus der Beziehung und Entwicklung  begründet)</a:t>
            </a:r>
          </a:p>
          <a:p>
            <a:pPr lvl="1"/>
            <a:r>
              <a:rPr lang="de-DE" sz="2400" smtClean="0"/>
              <a:t>berechenbare Abläufe und Strukturen</a:t>
            </a:r>
          </a:p>
          <a:p>
            <a:pPr lvl="1"/>
            <a:r>
              <a:rPr lang="de-DE" sz="2400" smtClean="0"/>
              <a:t>Fallreflexionen mit Schwerpunkt Beziehungserleben der MitarbeiterInnen</a:t>
            </a:r>
          </a:p>
          <a:p>
            <a:pPr lvl="1"/>
            <a:r>
              <a:rPr lang="de-DE" sz="2400" smtClean="0"/>
              <a:t>Traumapädagogische Förderung</a:t>
            </a:r>
          </a:p>
          <a:p>
            <a:pPr lvl="2"/>
            <a:r>
              <a:rPr lang="de-DE" smtClean="0"/>
              <a:t>Selbstregulation, Sinnes- und Körperwahrnehmung, Selbstwirksamkeit, Emotionsregulation</a:t>
            </a:r>
          </a:p>
          <a:p>
            <a:pPr marL="514350" indent="-514350">
              <a:buFontTx/>
              <a:buNone/>
            </a:pPr>
            <a:endParaRPr lang="de-DE" sz="240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915400" cy="1066800"/>
          </a:xfrm>
        </p:spPr>
        <p:txBody>
          <a:bodyPr/>
          <a:lstStyle/>
          <a:p>
            <a:r>
              <a:rPr lang="de-DE" sz="3600" smtClean="0"/>
              <a:t>Traumasensibilität in der Kinder- </a:t>
            </a:r>
            <a:br>
              <a:rPr lang="de-DE" sz="3600" smtClean="0"/>
            </a:br>
            <a:r>
              <a:rPr lang="de-DE" sz="3600" smtClean="0"/>
              <a:t>und Jugendpsychiatrie </a:t>
            </a:r>
            <a:r>
              <a:rPr lang="de-DE" sz="1800" smtClean="0"/>
              <a:t>(Schmid, Purtscher&amp;Stellermann 2013)</a:t>
            </a:r>
          </a:p>
        </p:txBody>
      </p:sp>
      <p:sp>
        <p:nvSpPr>
          <p:cNvPr id="32771" name="Inhaltsplatzhalter 12"/>
          <p:cNvSpPr>
            <a:spLocks noGrp="1"/>
          </p:cNvSpPr>
          <p:nvPr>
            <p:ph idx="1"/>
          </p:nvPr>
        </p:nvSpPr>
        <p:spPr>
          <a:xfrm>
            <a:off x="381000" y="2514600"/>
            <a:ext cx="8610600" cy="4343400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smtClean="0"/>
              <a:t>2. </a:t>
            </a:r>
            <a:r>
              <a:rPr lang="de-DE" sz="2400" dirty="0" err="1" smtClean="0"/>
              <a:t>Traumasensibilität</a:t>
            </a:r>
            <a:r>
              <a:rPr lang="de-DE" sz="2400" dirty="0" smtClean="0"/>
              <a:t> in der Kooperation mit dem Herkunftssystem und der weiteren Hilfeplanung</a:t>
            </a:r>
          </a:p>
          <a:p>
            <a:pPr>
              <a:buFontTx/>
              <a:buNone/>
            </a:pPr>
            <a:r>
              <a:rPr lang="de-DE" sz="2400" dirty="0" smtClean="0"/>
              <a:t>3. Sensibler Umgang mit Zwangsmaßnahmen</a:t>
            </a:r>
          </a:p>
          <a:p>
            <a:pPr>
              <a:buFontTx/>
              <a:buNone/>
            </a:pPr>
            <a:r>
              <a:rPr lang="de-DE" sz="2400" dirty="0" smtClean="0"/>
              <a:t>4. Förderung des Selbstverstehens, </a:t>
            </a:r>
            <a:r>
              <a:rPr lang="de-DE" sz="2400" dirty="0" err="1" smtClean="0"/>
              <a:t>Psychoedukation</a:t>
            </a:r>
            <a:endParaRPr lang="de-DE" sz="2400" dirty="0" smtClean="0"/>
          </a:p>
          <a:p>
            <a:pPr>
              <a:buFontTx/>
              <a:buNone/>
            </a:pPr>
            <a:r>
              <a:rPr lang="de-DE" sz="2400" dirty="0" smtClean="0"/>
              <a:t>5. Verbesserung der Kooperation zw. KJP und Jugendhilfe </a:t>
            </a:r>
          </a:p>
          <a:p>
            <a:pPr lvl="1"/>
            <a:r>
              <a:rPr lang="de-DE" sz="2400" dirty="0" smtClean="0"/>
              <a:t>Liaisondienste</a:t>
            </a:r>
          </a:p>
          <a:p>
            <a:pPr lvl="1"/>
            <a:r>
              <a:rPr lang="de-DE" sz="2400" dirty="0" smtClean="0"/>
              <a:t>Gemeinsame Zielvereinbarungen und definierte Verantwortlichkeiten</a:t>
            </a:r>
          </a:p>
          <a:p>
            <a:pPr lvl="1"/>
            <a:r>
              <a:rPr lang="de-DE" sz="2400" dirty="0" smtClean="0"/>
              <a:t>Regelungen für die Krisenintervention</a:t>
            </a:r>
          </a:p>
          <a:p>
            <a:pPr>
              <a:buFontTx/>
              <a:buNone/>
            </a:pPr>
            <a:endParaRPr lang="de-DE" sz="2400" dirty="0" smtClean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91600" cy="1066800"/>
          </a:xfrm>
        </p:spPr>
        <p:txBody>
          <a:bodyPr/>
          <a:lstStyle/>
          <a:p>
            <a:r>
              <a:rPr lang="de-DE" sz="3600" smtClean="0"/>
              <a:t>Traumasensibilität in der Kinder- </a:t>
            </a:r>
            <a:br>
              <a:rPr lang="de-DE" sz="3600" smtClean="0"/>
            </a:br>
            <a:r>
              <a:rPr lang="de-DE" sz="3600" smtClean="0"/>
              <a:t>und Jugendpsychiatrie </a:t>
            </a:r>
            <a:r>
              <a:rPr lang="de-DE" sz="1800" smtClean="0"/>
              <a:t>(Schmid, Purtscher&amp;Stellermann 2013)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457200" y="2667000"/>
            <a:ext cx="8534400" cy="3886200"/>
          </a:xfrm>
        </p:spPr>
        <p:txBody>
          <a:bodyPr>
            <a:noAutofit/>
          </a:bodyPr>
          <a:lstStyle/>
          <a:p>
            <a:pPr marL="514350" indent="-514350">
              <a:buFontTx/>
              <a:buAutoNum type="arabicPeriod" startAt="6"/>
              <a:defRPr/>
            </a:pPr>
            <a:r>
              <a:rPr lang="de-DE" sz="2400" dirty="0" smtClean="0"/>
              <a:t>psychotherapeutische Behandlung, </a:t>
            </a:r>
            <a:r>
              <a:rPr lang="de-DE" sz="2400" dirty="0" err="1" smtClean="0"/>
              <a:t>Traumatherapie</a:t>
            </a:r>
            <a:endParaRPr lang="de-DE" sz="2400" dirty="0" smtClean="0"/>
          </a:p>
          <a:p>
            <a:pPr lvl="1">
              <a:defRPr/>
            </a:pPr>
            <a:r>
              <a:rPr lang="de-DE" sz="2400" dirty="0" smtClean="0"/>
              <a:t>Biographiearbeit</a:t>
            </a:r>
          </a:p>
          <a:p>
            <a:pPr lvl="1">
              <a:defRPr/>
            </a:pPr>
            <a:r>
              <a:rPr lang="de-DE" sz="2400" dirty="0" smtClean="0"/>
              <a:t>Expositionstherapie</a:t>
            </a:r>
          </a:p>
          <a:p>
            <a:pPr marL="457200" indent="-457200">
              <a:buNone/>
              <a:defRPr/>
            </a:pPr>
            <a:r>
              <a:rPr lang="de-DE" sz="2400" dirty="0" smtClean="0"/>
              <a:t>7.	Unterstützende und entlastende Strukturen für die </a:t>
            </a:r>
            <a:r>
              <a:rPr lang="de-DE" sz="2400" dirty="0" err="1" smtClean="0"/>
              <a:t>MitarbeiterInnen</a:t>
            </a:r>
            <a:endParaRPr lang="de-DE" sz="2400" dirty="0" smtClean="0"/>
          </a:p>
          <a:p>
            <a:pPr marL="457200" indent="-457200">
              <a:buNone/>
              <a:defRPr/>
            </a:pPr>
            <a:r>
              <a:rPr lang="de-DE" sz="2400" dirty="0" smtClean="0"/>
              <a:t>8. Interventionen zur Stressbewältigung nach kritischen Ereignissen</a:t>
            </a:r>
          </a:p>
          <a:p>
            <a:pPr marL="457200" indent="-457200">
              <a:buNone/>
              <a:defRPr/>
            </a:pPr>
            <a:r>
              <a:rPr lang="de-DE" sz="2400" dirty="0" smtClean="0"/>
              <a:t>9.  Spezifische Aus- und Weiterbildung</a:t>
            </a:r>
          </a:p>
          <a:p>
            <a:pPr>
              <a:buFontTx/>
              <a:buNone/>
              <a:defRPr/>
            </a:pPr>
            <a:r>
              <a:rPr lang="de-DE" sz="2400" dirty="0" smtClean="0"/>
              <a:t>10. Forschung zur </a:t>
            </a:r>
            <a:r>
              <a:rPr lang="de-DE" sz="2400" dirty="0" err="1" smtClean="0"/>
              <a:t>Kinder-Traumatherapie</a:t>
            </a:r>
            <a:r>
              <a:rPr lang="de-DE" sz="2400" dirty="0" smtClean="0"/>
              <a:t> und </a:t>
            </a:r>
            <a:r>
              <a:rPr lang="de-DE" sz="2400" dirty="0" err="1" smtClean="0"/>
              <a:t>Traumapädagogik</a:t>
            </a:r>
            <a:endParaRPr lang="de-DE" sz="2400" dirty="0" smtClean="0"/>
          </a:p>
          <a:p>
            <a:pPr lvl="1">
              <a:buNone/>
              <a:defRPr/>
            </a:pPr>
            <a:endParaRPr lang="de-DE" sz="2400" dirty="0" smtClean="0"/>
          </a:p>
          <a:p>
            <a:pPr>
              <a:buFontTx/>
              <a:buNone/>
              <a:defRPr/>
            </a:pPr>
            <a:endParaRPr lang="de-DE" sz="2400" dirty="0" smtClean="0"/>
          </a:p>
          <a:p>
            <a:pPr lvl="1">
              <a:defRPr/>
            </a:pPr>
            <a:endParaRPr lang="de-DE" sz="2400" dirty="0" smtClean="0"/>
          </a:p>
          <a:p>
            <a:pPr lvl="1">
              <a:buFontTx/>
              <a:buNone/>
              <a:defRPr/>
            </a:pPr>
            <a:r>
              <a:rPr lang="de-DE" sz="2400" dirty="0" smtClean="0"/>
              <a:t> </a:t>
            </a:r>
            <a:endParaRPr lang="de-DE" sz="2400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7"/>
          <p:cNvSpPr>
            <a:spLocks noGrp="1"/>
          </p:cNvSpPr>
          <p:nvPr>
            <p:ph type="title"/>
          </p:nvPr>
        </p:nvSpPr>
        <p:spPr>
          <a:xfrm>
            <a:off x="152400" y="990600"/>
            <a:ext cx="8534400" cy="1295400"/>
          </a:xfrm>
        </p:spPr>
        <p:txBody>
          <a:bodyPr/>
          <a:lstStyle/>
          <a:p>
            <a:r>
              <a:rPr lang="de-DE" sz="4000" dirty="0" err="1"/>
              <a:t>Psychotraumatologisches</a:t>
            </a:r>
            <a:r>
              <a:rPr lang="de-DE" sz="4000" dirty="0"/>
              <a:t> </a:t>
            </a:r>
            <a:r>
              <a:rPr lang="de-DE" sz="3800" dirty="0"/>
              <a:t>Wissen</a:t>
            </a: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>
                <a:sym typeface="Wingdings" charset="2"/>
              </a:rPr>
              <a:t></a:t>
            </a:r>
            <a:r>
              <a:rPr lang="de-DE" sz="4000" dirty="0" smtClean="0">
                <a:sym typeface="Wingdings" charset="2"/>
              </a:rPr>
              <a:t> Auswirkungen</a:t>
            </a:r>
            <a:r>
              <a:rPr lang="de-DE" sz="4000" dirty="0" smtClean="0"/>
              <a:t> </a:t>
            </a:r>
            <a:r>
              <a:rPr lang="de-DE" sz="4000" dirty="0"/>
              <a:t>für die Psychotherapie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44035" name="Inhaltsplatzhalter 8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81400"/>
          </a:xfrm>
        </p:spPr>
        <p:txBody>
          <a:bodyPr/>
          <a:lstStyle/>
          <a:p>
            <a:r>
              <a:rPr lang="de-DE" sz="2400" dirty="0"/>
              <a:t>allgemein</a:t>
            </a:r>
          </a:p>
          <a:p>
            <a:pPr lvl="1"/>
            <a:r>
              <a:rPr lang="de-DE" sz="2400" dirty="0"/>
              <a:t>Methoden zur Stabilisierung</a:t>
            </a:r>
          </a:p>
          <a:p>
            <a:pPr lvl="1"/>
            <a:r>
              <a:rPr lang="de-DE" sz="2400" dirty="0"/>
              <a:t>Ressourcenaktivierung</a:t>
            </a:r>
          </a:p>
          <a:p>
            <a:pPr lvl="1"/>
            <a:r>
              <a:rPr lang="de-DE" sz="2400" dirty="0"/>
              <a:t>Biographiearbeit</a:t>
            </a:r>
          </a:p>
          <a:p>
            <a:pPr lvl="1"/>
            <a:r>
              <a:rPr lang="de-DE" sz="2400" dirty="0"/>
              <a:t>Spezifische </a:t>
            </a:r>
            <a:r>
              <a:rPr lang="de-DE" sz="2400" dirty="0" err="1"/>
              <a:t>Psychoedukation</a:t>
            </a:r>
            <a:endParaRPr lang="de-DE" sz="2400" dirty="0"/>
          </a:p>
          <a:p>
            <a:r>
              <a:rPr lang="de-DE" sz="2400" dirty="0" err="1"/>
              <a:t>traumaspezifisch</a:t>
            </a:r>
            <a:endParaRPr lang="de-DE" sz="2400" dirty="0"/>
          </a:p>
          <a:p>
            <a:pPr lvl="1"/>
            <a:r>
              <a:rPr lang="de-DE" sz="2400" dirty="0" err="1"/>
              <a:t>Traumatherapeutische</a:t>
            </a:r>
            <a:r>
              <a:rPr lang="de-DE" sz="2400" dirty="0"/>
              <a:t> Verfahren</a:t>
            </a:r>
          </a:p>
          <a:p>
            <a:pPr lvl="1"/>
            <a:r>
              <a:rPr lang="de-DE" sz="2400" dirty="0"/>
              <a:t>Spezifische Expositionstechniken</a:t>
            </a:r>
          </a:p>
          <a:p>
            <a:pPr>
              <a:buFontTx/>
              <a:buNone/>
            </a:pPr>
            <a:endParaRPr lang="de-DE" sz="24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2438400"/>
            <a:ext cx="31400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pPr eaLnBrk="1" hangingPunct="1"/>
            <a:r>
              <a:rPr lang="de-DE" sz="4000" b="1" dirty="0"/>
              <a:t>Arten von Trauma </a:t>
            </a:r>
            <a:r>
              <a:rPr lang="de-DE" sz="1800" b="1" dirty="0"/>
              <a:t>(</a:t>
            </a:r>
            <a:r>
              <a:rPr lang="de-DE" sz="1800" b="1" dirty="0" err="1"/>
              <a:t>Terr</a:t>
            </a:r>
            <a:r>
              <a:rPr lang="de-DE" sz="1800" b="1" dirty="0"/>
              <a:t>, 1991)</a:t>
            </a:r>
            <a:endParaRPr lang="de-AT" sz="18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57400"/>
            <a:ext cx="4038600" cy="3840163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de-AT" sz="2400" b="1" dirty="0"/>
              <a:t>Trauma – Typ </a:t>
            </a:r>
            <a:r>
              <a:rPr lang="de-AT" sz="2400" b="1" dirty="0" smtClean="0"/>
              <a:t>I</a:t>
            </a:r>
            <a:endParaRPr lang="de-AT" sz="2400" dirty="0" smtClean="0"/>
          </a:p>
          <a:p>
            <a:pPr eaLnBrk="1" hangingPunct="1"/>
            <a:r>
              <a:rPr lang="de-DE" sz="2400" dirty="0"/>
              <a:t>Unfälle</a:t>
            </a:r>
          </a:p>
          <a:p>
            <a:pPr eaLnBrk="1" hangingPunct="1"/>
            <a:r>
              <a:rPr lang="de-DE" sz="2400" dirty="0"/>
              <a:t>Überfall</a:t>
            </a:r>
          </a:p>
          <a:p>
            <a:pPr eaLnBrk="1" hangingPunct="1"/>
            <a:r>
              <a:rPr lang="de-DE" sz="2400" dirty="0"/>
              <a:t>Operative Eingriffe</a:t>
            </a:r>
          </a:p>
          <a:p>
            <a:pPr eaLnBrk="1" hangingPunct="1"/>
            <a:r>
              <a:rPr lang="de-DE" sz="2400" dirty="0"/>
              <a:t>längerfristige Trennungen</a:t>
            </a:r>
          </a:p>
          <a:p>
            <a:pPr eaLnBrk="1" hangingPunct="1"/>
            <a:r>
              <a:rPr lang="de-DE" sz="2400" dirty="0"/>
              <a:t>schwere Erkrankungen</a:t>
            </a:r>
          </a:p>
          <a:p>
            <a:pPr eaLnBrk="1" hangingPunct="1"/>
            <a:r>
              <a:rPr lang="de-DE" sz="2400" dirty="0"/>
              <a:t>Verbrennungen</a:t>
            </a:r>
          </a:p>
          <a:p>
            <a:pPr eaLnBrk="1" hangingPunct="1"/>
            <a:r>
              <a:rPr lang="de-DE" sz="2400" dirty="0"/>
              <a:t>Naturkatastrophen</a:t>
            </a:r>
          </a:p>
          <a:p>
            <a:pPr eaLnBrk="1" hangingPunct="1">
              <a:buFontTx/>
              <a:buNone/>
            </a:pPr>
            <a:endParaRPr lang="de-AT" sz="2400" dirty="0"/>
          </a:p>
          <a:p>
            <a:pPr eaLnBrk="1" hangingPunct="1"/>
            <a:endParaRPr lang="de-AT" sz="24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103437"/>
            <a:ext cx="4038600" cy="39163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de-AT" sz="2400" b="1" dirty="0"/>
              <a:t>Trauma – Typ </a:t>
            </a:r>
            <a:r>
              <a:rPr lang="de-AT" sz="2400" b="1" dirty="0" smtClean="0"/>
              <a:t>II</a:t>
            </a:r>
          </a:p>
          <a:p>
            <a:pPr eaLnBrk="1" hangingPunct="1"/>
            <a:r>
              <a:rPr lang="de-DE" sz="2400" dirty="0"/>
              <a:t>Vernachlässigung</a:t>
            </a:r>
          </a:p>
          <a:p>
            <a:pPr eaLnBrk="1" hangingPunct="1"/>
            <a:r>
              <a:rPr lang="de-DE" sz="2400" dirty="0"/>
              <a:t>Misshandlung</a:t>
            </a:r>
          </a:p>
          <a:p>
            <a:pPr eaLnBrk="1" hangingPunct="1"/>
            <a:r>
              <a:rPr lang="de-DE" sz="2400" dirty="0"/>
              <a:t>Missbrauch (emotional, sexuell)</a:t>
            </a:r>
          </a:p>
          <a:p>
            <a:pPr eaLnBrk="1" hangingPunct="1"/>
            <a:r>
              <a:rPr lang="de-DE" sz="2400" dirty="0"/>
              <a:t>Chronische Traumatisierung durch Krieg, Flucht, Folter</a:t>
            </a:r>
          </a:p>
          <a:p>
            <a:pPr eaLnBrk="1" hangingPunct="1"/>
            <a:r>
              <a:rPr lang="de-DE" sz="2400" dirty="0"/>
              <a:t>Chronisch existentieller Mangel (Hungersnot)</a:t>
            </a:r>
          </a:p>
          <a:p>
            <a:pPr eaLnBrk="1" hangingPunct="1"/>
            <a:endParaRPr lang="de-DE" sz="2400" dirty="0"/>
          </a:p>
          <a:p>
            <a:pPr eaLnBrk="1" hangingPunct="1">
              <a:buFontTx/>
              <a:buNone/>
            </a:pPr>
            <a:endParaRPr lang="de-AT" sz="2400" dirty="0"/>
          </a:p>
          <a:p>
            <a:pPr eaLnBrk="1" hangingPunct="1"/>
            <a:endParaRPr lang="de-AT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762000" y="6182380"/>
            <a:ext cx="79248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Entwicklungstrauma </a:t>
            </a:r>
            <a:r>
              <a:rPr lang="de-DE" sz="2000" dirty="0" smtClean="0"/>
              <a:t>(van der </a:t>
            </a:r>
            <a:r>
              <a:rPr lang="de-DE" sz="2000" dirty="0" err="1" smtClean="0"/>
              <a:t>Kolk</a:t>
            </a:r>
            <a:r>
              <a:rPr lang="de-DE" sz="2000" dirty="0" smtClean="0"/>
              <a:t>, 2014)</a:t>
            </a:r>
            <a:endParaRPr lang="de-DE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7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r>
              <a:rPr lang="de-DE" sz="3800" dirty="0" err="1"/>
              <a:t>Psychotraumatologisches</a:t>
            </a:r>
            <a:r>
              <a:rPr lang="de-DE" sz="3800" dirty="0"/>
              <a:t> Wissen</a:t>
            </a:r>
            <a:br>
              <a:rPr lang="de-DE" sz="3800" dirty="0"/>
            </a:br>
            <a:r>
              <a:rPr lang="de-DE" sz="3800" dirty="0">
                <a:sym typeface="Wingdings" charset="2"/>
              </a:rPr>
              <a:t></a:t>
            </a:r>
            <a:r>
              <a:rPr lang="de-DE" sz="3800" dirty="0" smtClean="0">
                <a:sym typeface="Wingdings" charset="2"/>
              </a:rPr>
              <a:t> </a:t>
            </a:r>
            <a:r>
              <a:rPr lang="de-DE" sz="4000" dirty="0" smtClean="0">
                <a:sym typeface="Wingdings" charset="2"/>
              </a:rPr>
              <a:t>Auswirkungen</a:t>
            </a:r>
            <a:r>
              <a:rPr lang="de-DE" sz="4000" dirty="0" smtClean="0"/>
              <a:t> </a:t>
            </a:r>
            <a:r>
              <a:rPr lang="de-DE" sz="4000" dirty="0"/>
              <a:t>für die Pädagogik</a:t>
            </a:r>
            <a:br>
              <a:rPr lang="de-DE" sz="4000" dirty="0"/>
            </a:br>
            <a:endParaRPr lang="de-DE" sz="3800" dirty="0"/>
          </a:p>
        </p:txBody>
      </p:sp>
      <p:sp>
        <p:nvSpPr>
          <p:cNvPr id="43011" name="Inhaltsplatzhalter 3"/>
          <p:cNvSpPr>
            <a:spLocks noGrp="1"/>
          </p:cNvSpPr>
          <p:nvPr>
            <p:ph idx="1"/>
          </p:nvPr>
        </p:nvSpPr>
        <p:spPr>
          <a:xfrm>
            <a:off x="152400" y="2819400"/>
            <a:ext cx="8534400" cy="4114800"/>
          </a:xfrm>
        </p:spPr>
        <p:txBody>
          <a:bodyPr/>
          <a:lstStyle/>
          <a:p>
            <a:r>
              <a:rPr lang="de-DE" sz="2400" dirty="0"/>
              <a:t>Allgemein</a:t>
            </a:r>
          </a:p>
          <a:p>
            <a:pPr lvl="1"/>
            <a:r>
              <a:rPr lang="de-DE" sz="2400" dirty="0" err="1"/>
              <a:t>Traumasensibilität</a:t>
            </a:r>
            <a:r>
              <a:rPr lang="de-DE" sz="2400" dirty="0"/>
              <a:t> im Bereich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der Jugendhilfe</a:t>
            </a:r>
          </a:p>
          <a:p>
            <a:r>
              <a:rPr lang="de-DE" sz="2400" dirty="0" err="1"/>
              <a:t>Traumaspezifisch</a:t>
            </a:r>
            <a:endParaRPr lang="de-DE" sz="2400" dirty="0"/>
          </a:p>
          <a:p>
            <a:pPr lvl="1"/>
            <a:r>
              <a:rPr lang="de-DE" sz="2400" dirty="0" err="1" smtClean="0"/>
              <a:t>Milieutherapeutische/traumaadäquate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Pädagogik </a:t>
            </a:r>
            <a:r>
              <a:rPr lang="de-DE" sz="2400" dirty="0">
                <a:sym typeface="Wingdings" charset="2"/>
              </a:rPr>
              <a:t></a:t>
            </a:r>
            <a:r>
              <a:rPr lang="de-DE" sz="2400" dirty="0" smtClean="0">
                <a:sym typeface="Wingdings" charset="2"/>
              </a:rPr>
              <a:t> </a:t>
            </a:r>
          </a:p>
          <a:p>
            <a:pPr lvl="1">
              <a:buNone/>
            </a:pPr>
            <a:r>
              <a:rPr lang="de-DE" sz="2400" dirty="0" smtClean="0">
                <a:sym typeface="Wingdings"/>
              </a:rPr>
              <a:t> </a:t>
            </a:r>
            <a:r>
              <a:rPr lang="de-DE" sz="2400" dirty="0" err="1" smtClean="0">
                <a:sym typeface="Wingdings" charset="2"/>
              </a:rPr>
              <a:t>Traumapädagogisches</a:t>
            </a:r>
            <a:r>
              <a:rPr lang="de-DE" sz="2400" dirty="0" smtClean="0">
                <a:sym typeface="Wingdings" charset="2"/>
              </a:rPr>
              <a:t> </a:t>
            </a:r>
            <a:r>
              <a:rPr lang="de-DE" sz="2400" dirty="0">
                <a:sym typeface="Wingdings" charset="2"/>
              </a:rPr>
              <a:t>Wissen und Handeln</a:t>
            </a:r>
            <a:endParaRPr lang="de-DE" sz="2400" dirty="0"/>
          </a:p>
          <a:p>
            <a:endParaRPr lang="de-DE" dirty="0"/>
          </a:p>
        </p:txBody>
      </p:sp>
      <p:pic>
        <p:nvPicPr>
          <p:cNvPr id="4" name="Bild 2"/>
          <p:cNvPicPr>
            <a:picLocks noChangeAspect="1"/>
          </p:cNvPicPr>
          <p:nvPr/>
        </p:nvPicPr>
        <p:blipFill>
          <a:blip r:embed="rId2"/>
          <a:srcRect l="9543" t="13628" r="18451" b="534"/>
          <a:stretch>
            <a:fillRect/>
          </a:stretch>
        </p:blipFill>
        <p:spPr bwMode="auto">
          <a:xfrm>
            <a:off x="6781800" y="2601913"/>
            <a:ext cx="23622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0" y="990600"/>
            <a:ext cx="8839200" cy="1066800"/>
          </a:xfrm>
        </p:spPr>
        <p:txBody>
          <a:bodyPr/>
          <a:lstStyle/>
          <a:p>
            <a:r>
              <a:rPr lang="de-DE" sz="3600" b="1" smtClean="0"/>
              <a:t>Forderungen für eine optimale Versorgung traumatisierter Kinder und Jugendlicher </a:t>
            </a:r>
          </a:p>
        </p:txBody>
      </p:sp>
      <p:sp>
        <p:nvSpPr>
          <p:cNvPr id="35843" name="Inhaltsplatzhalt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83050"/>
          </a:xfrm>
        </p:spPr>
        <p:txBody>
          <a:bodyPr/>
          <a:lstStyle/>
          <a:p>
            <a:r>
              <a:rPr lang="de-DE" sz="2400" dirty="0"/>
              <a:t>Qualifikation der </a:t>
            </a:r>
            <a:r>
              <a:rPr lang="de-DE" sz="2400" dirty="0" err="1"/>
              <a:t>BehandlerInnen</a:t>
            </a:r>
            <a:r>
              <a:rPr lang="de-DE" sz="2400" dirty="0"/>
              <a:t>: Zusatzausbildungen in </a:t>
            </a:r>
            <a:r>
              <a:rPr lang="de-DE" sz="2400" dirty="0" err="1"/>
              <a:t>Psychotraumatologie</a:t>
            </a:r>
            <a:r>
              <a:rPr lang="de-DE" sz="2400" dirty="0"/>
              <a:t> , </a:t>
            </a:r>
            <a:r>
              <a:rPr lang="de-DE" sz="2400" dirty="0" err="1"/>
              <a:t>Traumatherapie</a:t>
            </a:r>
            <a:r>
              <a:rPr lang="de-DE" sz="2400" dirty="0"/>
              <a:t> und –</a:t>
            </a:r>
            <a:r>
              <a:rPr lang="de-DE" sz="2400" dirty="0" err="1"/>
              <a:t>pädagogik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Versorgungsstrukturen: </a:t>
            </a:r>
            <a:r>
              <a:rPr lang="de-DE" sz="2400" dirty="0">
                <a:solidFill>
                  <a:srgbClr val="FF0000"/>
                </a:solidFill>
              </a:rPr>
              <a:t>Vollfinanzierung der psychotherapeutischen und psychologischen Behandlung für Kinder und Jugendliche</a:t>
            </a:r>
          </a:p>
          <a:p>
            <a:endParaRPr lang="de-DE" sz="2400" dirty="0"/>
          </a:p>
          <a:p>
            <a:r>
              <a:rPr lang="de-DE" sz="2400" dirty="0" err="1">
                <a:solidFill>
                  <a:srgbClr val="669933"/>
                </a:solidFill>
              </a:rPr>
              <a:t>Traumatherapeutische</a:t>
            </a:r>
            <a:r>
              <a:rPr lang="de-DE" sz="2400" dirty="0">
                <a:solidFill>
                  <a:srgbClr val="669933"/>
                </a:solidFill>
              </a:rPr>
              <a:t> und traumpädagogische Kompetenzen für </a:t>
            </a:r>
            <a:r>
              <a:rPr lang="de-DE" sz="2400" dirty="0" err="1">
                <a:solidFill>
                  <a:srgbClr val="669933"/>
                </a:solidFill>
              </a:rPr>
              <a:t>MitarbeiterInnen</a:t>
            </a:r>
            <a:r>
              <a:rPr lang="de-DE" sz="2400" dirty="0">
                <a:solidFill>
                  <a:srgbClr val="669933"/>
                </a:solidFill>
              </a:rPr>
              <a:t> der Jugendhilfe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de-DE" sz="4000" b="1" dirty="0" smtClean="0"/>
              <a:t>Flüchtlinge, unbegleitete minderjährige Flüchtlinge (UMF)</a:t>
            </a:r>
            <a:endParaRPr lang="de-AT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200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Psychosoziale Forderungen für Flüchtlinge in Unterkünften/Grundversorgung:</a:t>
            </a:r>
          </a:p>
          <a:p>
            <a:r>
              <a:rPr lang="de-DE" dirty="0" smtClean="0"/>
              <a:t>Einhaltung der Menschenrechte und Gleichberechtigung</a:t>
            </a:r>
          </a:p>
          <a:p>
            <a:r>
              <a:rPr lang="de-DE" dirty="0" smtClean="0"/>
              <a:t>Berücksichtigung der Geschlechterdifferenz</a:t>
            </a:r>
          </a:p>
          <a:p>
            <a:r>
              <a:rPr lang="de-DE" dirty="0" smtClean="0"/>
              <a:t>Partizipative Strukturen</a:t>
            </a:r>
          </a:p>
          <a:p>
            <a:r>
              <a:rPr lang="de-DE" dirty="0" smtClean="0"/>
              <a:t>Ethische und kulturelle Unterschiede berücksichtigen</a:t>
            </a:r>
          </a:p>
          <a:p>
            <a:r>
              <a:rPr lang="de-DE" dirty="0" smtClean="0"/>
              <a:t>Beteiligung und Integration in lokale Gruppen ermöglichen</a:t>
            </a:r>
          </a:p>
          <a:p>
            <a:r>
              <a:rPr lang="de-DE" dirty="0" smtClean="0"/>
              <a:t>Die eigenen Fähigkeiten sollen genutzt werden können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544003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de-DE" sz="4000" b="1" dirty="0" smtClean="0"/>
              <a:t>Versorgungsangebote - etablierte 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2636912"/>
            <a:ext cx="7543800" cy="361148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Pädagogik</a:t>
            </a:r>
          </a:p>
          <a:p>
            <a:r>
              <a:rPr lang="de-DE" dirty="0" smtClean="0"/>
              <a:t>Jugendhilfe</a:t>
            </a:r>
          </a:p>
          <a:p>
            <a:r>
              <a:rPr lang="de-DE" dirty="0" smtClean="0"/>
              <a:t>Psychotherapie</a:t>
            </a:r>
          </a:p>
          <a:p>
            <a:r>
              <a:rPr lang="de-DE" dirty="0" smtClean="0"/>
              <a:t>Kinder- und Jugendpsychiatrie</a:t>
            </a:r>
          </a:p>
          <a:p>
            <a:endParaRPr lang="de-DE" dirty="0" smtClean="0"/>
          </a:p>
          <a:p>
            <a:pPr lvl="1">
              <a:buNone/>
            </a:pP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mit Differenzierungen und Spezialisierungen</a:t>
            </a:r>
          </a:p>
          <a:p>
            <a:pPr lvl="1">
              <a:buNone/>
            </a:pP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mit Kooperationen und Netzwerken </a:t>
            </a:r>
            <a:endParaRPr lang="de-DE" dirty="0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358280"/>
          </a:xfrm>
        </p:spPr>
        <p:txBody>
          <a:bodyPr/>
          <a:lstStyle/>
          <a:p>
            <a:r>
              <a:rPr lang="de-DE" sz="4000" b="1" dirty="0" smtClean="0"/>
              <a:t>Versorgungsangebote - </a:t>
            </a:r>
            <a:br>
              <a:rPr lang="de-DE" sz="4000" b="1" dirty="0" smtClean="0"/>
            </a:br>
            <a:r>
              <a:rPr lang="de-DE" sz="4000" b="1" dirty="0" smtClean="0"/>
              <a:t>was sollen sie leisten können?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0600" y="2667000"/>
            <a:ext cx="7467600" cy="4114800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Äußere </a:t>
            </a:r>
            <a:r>
              <a:rPr lang="de-DE" dirty="0" smtClean="0">
                <a:solidFill>
                  <a:srgbClr val="FF0000"/>
                </a:solidFill>
              </a:rPr>
              <a:t>Sicherheit, Schutz</a:t>
            </a:r>
          </a:p>
          <a:p>
            <a:r>
              <a:rPr lang="de-DE" dirty="0" smtClean="0"/>
              <a:t>Sicherheit im Alltag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Klarheit und Verlässlichkeit</a:t>
            </a:r>
            <a:r>
              <a:rPr lang="de-DE" dirty="0" smtClean="0"/>
              <a:t> bei Strukturen und Regeln</a:t>
            </a:r>
          </a:p>
          <a:p>
            <a:r>
              <a:rPr lang="de-DE" dirty="0" smtClean="0"/>
              <a:t>Verlässliche Beziehungsangebote, </a:t>
            </a:r>
            <a:r>
              <a:rPr lang="de-DE" dirty="0" smtClean="0">
                <a:solidFill>
                  <a:srgbClr val="FF0000"/>
                </a:solidFill>
              </a:rPr>
              <a:t>korrigierende </a:t>
            </a:r>
            <a:r>
              <a:rPr lang="de-DE" dirty="0" err="1" smtClean="0">
                <a:solidFill>
                  <a:srgbClr val="FF0000"/>
                </a:solidFill>
              </a:rPr>
              <a:t>Beziehungserfahrungen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Befähigung zur </a:t>
            </a:r>
            <a:r>
              <a:rPr lang="de-DE" dirty="0" smtClean="0">
                <a:solidFill>
                  <a:srgbClr val="FF0000"/>
                </a:solidFill>
              </a:rPr>
              <a:t>Stressregulation</a:t>
            </a:r>
          </a:p>
          <a:p>
            <a:r>
              <a:rPr lang="de-DE" dirty="0" smtClean="0"/>
              <a:t>Erfahrungen von Selbstwirksamkeit und Selbstbemächtigung</a:t>
            </a:r>
          </a:p>
          <a:p>
            <a:r>
              <a:rPr lang="de-DE" dirty="0" smtClean="0"/>
              <a:t>Ressourcenorientierte Interventionen</a:t>
            </a:r>
          </a:p>
          <a:p>
            <a:r>
              <a:rPr lang="de-DE" dirty="0" smtClean="0"/>
              <a:t>Soziale Integration (</a:t>
            </a:r>
            <a:r>
              <a:rPr lang="de-DE" dirty="0" err="1" smtClean="0"/>
              <a:t>peer-group</a:t>
            </a:r>
            <a:r>
              <a:rPr lang="de-DE" dirty="0" smtClean="0"/>
              <a:t>, Schule, Ausbildung, Beruf, ...)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de-DE" sz="4000" b="1" dirty="0" smtClean="0"/>
              <a:t>Versorgungsangebote - neu 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2060848"/>
            <a:ext cx="8915400" cy="4339952"/>
          </a:xfrm>
        </p:spPr>
        <p:txBody>
          <a:bodyPr>
            <a:noAutofit/>
          </a:bodyPr>
          <a:lstStyle/>
          <a:p>
            <a:r>
              <a:rPr lang="de-DE" sz="2400" dirty="0" smtClean="0">
                <a:solidFill>
                  <a:srgbClr val="669933"/>
                </a:solidFill>
              </a:rPr>
              <a:t>Pädagogik:</a:t>
            </a:r>
            <a:r>
              <a:rPr lang="de-DE" sz="2400" dirty="0" smtClean="0"/>
              <a:t> </a:t>
            </a:r>
            <a:r>
              <a:rPr lang="de-DE" sz="2400" dirty="0" smtClean="0">
                <a:sym typeface="Wingdings"/>
              </a:rPr>
              <a:t>milieutherapeutische Hilfen, regelmäßige Reflexion von Verhalten und Beziehungen </a:t>
            </a: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>
                <a:sym typeface="Wingdings"/>
              </a:rPr>
              <a:t> korrigierende Beziehungserfahrungen, </a:t>
            </a:r>
            <a:r>
              <a:rPr lang="de-DE" sz="2400" dirty="0" err="1" smtClean="0">
                <a:sym typeface="Wingdings"/>
              </a:rPr>
              <a:t>Traumapädagogik</a:t>
            </a:r>
            <a:endParaRPr lang="de-DE" sz="2400" dirty="0" smtClean="0"/>
          </a:p>
          <a:p>
            <a:r>
              <a:rPr lang="de-DE" sz="2400" dirty="0" smtClean="0">
                <a:solidFill>
                  <a:srgbClr val="FF0000"/>
                </a:solidFill>
              </a:rPr>
              <a:t>Psychotherapie:</a:t>
            </a:r>
            <a:r>
              <a:rPr lang="de-DE" sz="2400" dirty="0" smtClean="0"/>
              <a:t> </a:t>
            </a:r>
            <a:r>
              <a:rPr lang="de-DE" sz="2400" dirty="0" err="1" smtClean="0">
                <a:sym typeface="Wingdings"/>
              </a:rPr>
              <a:t>Traumafokusierte</a:t>
            </a:r>
            <a:r>
              <a:rPr lang="de-DE" sz="2400" dirty="0" smtClean="0">
                <a:sym typeface="Wingdings"/>
              </a:rPr>
              <a:t> Therapien: CBT, EMDR, KIDNET, ..</a:t>
            </a:r>
            <a:endParaRPr lang="de-DE" sz="2400" dirty="0" smtClean="0"/>
          </a:p>
          <a:p>
            <a:r>
              <a:rPr lang="de-DE" sz="2400" dirty="0" smtClean="0"/>
              <a:t>Kinder- und Jugendpsychiatrie </a:t>
            </a:r>
            <a:r>
              <a:rPr lang="de-DE" sz="2400" dirty="0" smtClean="0">
                <a:sym typeface="Wingdings"/>
              </a:rPr>
              <a:t> aufsuchende Hilfen, (verpflichtende) Elternberatung, </a:t>
            </a:r>
            <a:r>
              <a:rPr lang="de-DE" sz="2400" dirty="0" err="1" smtClean="0">
                <a:sym typeface="Wingdings"/>
              </a:rPr>
              <a:t>traumatherapeutische</a:t>
            </a:r>
            <a:r>
              <a:rPr lang="de-DE" sz="2400" dirty="0" smtClean="0">
                <a:sym typeface="Wingdings"/>
              </a:rPr>
              <a:t> Behandlung </a:t>
            </a:r>
            <a:r>
              <a:rPr lang="de-DE" sz="2400" dirty="0">
                <a:sym typeface="Wingdings"/>
              </a:rPr>
              <a:t/>
            </a:r>
            <a:br>
              <a:rPr lang="de-DE" sz="2400" dirty="0">
                <a:sym typeface="Wingdings"/>
              </a:rPr>
            </a:br>
            <a:r>
              <a:rPr lang="de-DE" sz="2400" dirty="0" smtClean="0">
                <a:sym typeface="Wingdings"/>
              </a:rPr>
              <a:t> Spezialstationen ?  Home-treatment ?</a:t>
            </a:r>
          </a:p>
          <a:p>
            <a:r>
              <a:rPr lang="de-DE" sz="2400" dirty="0" smtClean="0">
                <a:sym typeface="Wingdings"/>
              </a:rPr>
              <a:t>Trauma </a:t>
            </a:r>
            <a:r>
              <a:rPr lang="de-DE" sz="2400" dirty="0" err="1" smtClean="0">
                <a:sym typeface="Wingdings"/>
              </a:rPr>
              <a:t>informed</a:t>
            </a:r>
            <a:r>
              <a:rPr lang="de-DE" sz="2400" dirty="0" smtClean="0">
                <a:sym typeface="Wingdings"/>
              </a:rPr>
              <a:t> </a:t>
            </a:r>
            <a:r>
              <a:rPr lang="de-DE" sz="2400" dirty="0" err="1" smtClean="0">
                <a:sym typeface="Wingdings"/>
              </a:rPr>
              <a:t>community</a:t>
            </a:r>
            <a:endParaRPr lang="de-DE" sz="2400" dirty="0" smtClean="0"/>
          </a:p>
          <a:p>
            <a:pPr lvl="1">
              <a:buNone/>
            </a:pPr>
            <a:r>
              <a:rPr lang="de-DE" sz="2400" dirty="0" smtClean="0">
                <a:sym typeface="Wingdings"/>
              </a:rPr>
              <a:t> Maßgeschneiderte individuelle Hilfen für Kinder und Familien  Behandlung im familiären Umfeld</a:t>
            </a:r>
            <a:endParaRPr lang="de-DE" sz="2400" dirty="0" smtClean="0"/>
          </a:p>
          <a:p>
            <a:pPr lvl="1">
              <a:buNone/>
            </a:pPr>
            <a:r>
              <a:rPr lang="de-DE" sz="2400" dirty="0" smtClean="0">
                <a:sym typeface="Wingdings"/>
              </a:rPr>
              <a:t> Differenzierte Hilfen im vertrauten Milieu </a:t>
            </a:r>
            <a:endParaRPr lang="de-DE" sz="2400" dirty="0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00473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Schulbegleiter als Beitrag zur Inklusion</a:t>
            </a:r>
            <a:endParaRPr lang="de-AT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87413"/>
            <a:ext cx="8208912" cy="4597971"/>
          </a:xfrm>
        </p:spPr>
        <p:txBody>
          <a:bodyPr>
            <a:normAutofit/>
          </a:bodyPr>
          <a:lstStyle/>
          <a:p>
            <a:r>
              <a:rPr lang="de-DE" sz="2200" dirty="0" smtClean="0"/>
              <a:t>Entwicklung eines interdisziplinären Curriculums an der Sigmund-Freud-Privatuniversität Wien in Kooperation mit der Universitätsklinik für Kinder- und Jugendpsychiatrie und Psychotherapie Ulm zur fachlichen Qualifizierung von Schulbegleitern</a:t>
            </a:r>
            <a:br>
              <a:rPr lang="de-DE" sz="2200" dirty="0" smtClean="0"/>
            </a:br>
            <a:r>
              <a:rPr lang="de-DE" sz="2200" dirty="0" smtClean="0"/>
              <a:t>- Entwicklung eines Curriculums (Universitätsklinikum Ulm)</a:t>
            </a:r>
            <a:br>
              <a:rPr lang="de-DE" sz="2200" dirty="0" smtClean="0"/>
            </a:br>
            <a:r>
              <a:rPr lang="de-DE" sz="2200" dirty="0" smtClean="0"/>
              <a:t>- Multiplikatoren und Veröffentlichung des Curriculums in Form 	eines Handbuchs</a:t>
            </a:r>
          </a:p>
          <a:p>
            <a:r>
              <a:rPr lang="de-DE" sz="2200" dirty="0" smtClean="0"/>
              <a:t>Interviews mit Schulbegleitern, Eltern, Lehrern, administrativen Beauftragten und Angestellten der zuweisenden Träger (qualitative Analyse durch die Sigmund-Freud-Privatuniversität Wien)</a:t>
            </a:r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3453603663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de-DE" sz="3400" b="1" dirty="0" smtClean="0"/>
              <a:t>Inklusion im internationalen Vergleich – </a:t>
            </a:r>
            <a:br>
              <a:rPr lang="de-DE" sz="3400" b="1" dirty="0" smtClean="0"/>
            </a:br>
            <a:r>
              <a:rPr lang="de-DE" sz="3400" b="1" dirty="0" smtClean="0"/>
              <a:t>das italienische Modell </a:t>
            </a:r>
            <a:r>
              <a:rPr lang="de-DE" sz="2000" b="1" dirty="0" smtClean="0"/>
              <a:t>(</a:t>
            </a:r>
            <a:r>
              <a:rPr lang="de-DE" sz="2000" b="1" dirty="0" err="1" smtClean="0"/>
              <a:t>Niederhofer</a:t>
            </a:r>
            <a:r>
              <a:rPr lang="de-DE" sz="2000" b="1" dirty="0" smtClean="0"/>
              <a:t>, 2016)</a:t>
            </a:r>
            <a:endParaRPr lang="de-AT" sz="2000" b="1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960440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Klinische Psychologie und Kinder- und Jugendpsychiatrie sind in Italien in der ambulanten Versorgung eigenständige Serviceeinrichtungen</a:t>
            </a:r>
          </a:p>
          <a:p>
            <a:r>
              <a:rPr lang="de-DE" dirty="0" smtClean="0"/>
              <a:t>Inklusionsauftrag der Schule: Unterstützung durch den regionalen psychologischen Dienst, optional durch die ambulante Kinder- und Jugendpsychiatrie</a:t>
            </a:r>
          </a:p>
          <a:p>
            <a:r>
              <a:rPr lang="de-DE" dirty="0" smtClean="0"/>
              <a:t>Inklusion in der Regelschule; 2x jährlich ausführliche multiprofessionelle Besprechungen (Steuerung durch die Schule)</a:t>
            </a:r>
          </a:p>
          <a:p>
            <a:r>
              <a:rPr lang="de-DE" dirty="0" smtClean="0"/>
              <a:t>Evaluierung mittels strukturierter und formalisierter Vorbereitung aller Beteiligten</a:t>
            </a:r>
          </a:p>
          <a:p>
            <a:r>
              <a:rPr lang="de-DE" dirty="0" smtClean="0"/>
              <a:t>Inklusion ausschließlich in der Regelschule durch Unterstützung von speziell ausgebildeten Fachkräften</a:t>
            </a:r>
          </a:p>
          <a:p>
            <a:r>
              <a:rPr lang="de-DE" dirty="0" smtClean="0"/>
              <a:t>Die Frequenz und Art der Unterstützung wird 2x jährlich festgelegt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von der Grundschule bis zum Abschluss des Gymnasiums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2436862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de-DE" b="1" dirty="0"/>
              <a:t>Therapieziele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2895600"/>
            <a:ext cx="7788275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800" i="1" dirty="0">
                <a:latin typeface="Comic Sans MS" charset="0"/>
              </a:rPr>
              <a:t>„Die Bearbeitung traumatischer Erfahrungen ist kein Therapieziel! </a:t>
            </a:r>
          </a:p>
          <a:p>
            <a:pPr eaLnBrk="1" hangingPunct="1">
              <a:buFontTx/>
              <a:buNone/>
            </a:pPr>
            <a:r>
              <a:rPr lang="de-DE" sz="2800" i="1" dirty="0">
                <a:latin typeface="Comic Sans MS" charset="0"/>
              </a:rPr>
              <a:t/>
            </a:r>
            <a:br>
              <a:rPr lang="de-DE" sz="2800" i="1" dirty="0">
                <a:latin typeface="Comic Sans MS" charset="0"/>
              </a:rPr>
            </a:br>
            <a:r>
              <a:rPr lang="de-DE" sz="2800" i="1" dirty="0">
                <a:latin typeface="Comic Sans MS" charset="0"/>
              </a:rPr>
              <a:t>Vielmehr dient die Bearbeitung traumatischer Erfahrungen bestimmten Therapiezielen.“ </a:t>
            </a:r>
            <a:br>
              <a:rPr lang="de-DE" sz="2800" i="1" dirty="0">
                <a:latin typeface="Comic Sans MS" charset="0"/>
              </a:rPr>
            </a:br>
            <a:r>
              <a:rPr lang="de-DE" sz="2800" i="1" dirty="0">
                <a:latin typeface="Comic Sans MS" charset="0"/>
              </a:rPr>
              <a:t>					</a:t>
            </a:r>
            <a:r>
              <a:rPr lang="de-DE" sz="1800" i="1" dirty="0">
                <a:latin typeface="Comic Sans MS" charset="0"/>
              </a:rPr>
              <a:t>(</a:t>
            </a:r>
            <a:r>
              <a:rPr lang="de-DE" sz="1800" i="1" dirty="0" err="1">
                <a:latin typeface="Comic Sans MS" charset="0"/>
              </a:rPr>
              <a:t>Reddemann</a:t>
            </a:r>
            <a:r>
              <a:rPr lang="de-DE" sz="1800" i="1" dirty="0">
                <a:latin typeface="Comic Sans MS" charset="0"/>
              </a:rPr>
              <a:t>, 2004)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ACEPyram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060575"/>
            <a:ext cx="480060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6372225" y="4292600"/>
            <a:ext cx="503238" cy="144463"/>
          </a:xfrm>
          <a:prstGeom prst="leftArrow">
            <a:avLst>
              <a:gd name="adj1" fmla="val 50000"/>
              <a:gd name="adj2" fmla="val 8708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6732588" y="4724400"/>
            <a:ext cx="503237" cy="144463"/>
          </a:xfrm>
          <a:prstGeom prst="leftArrow">
            <a:avLst>
              <a:gd name="adj1" fmla="val 50000"/>
              <a:gd name="adj2" fmla="val 8708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7164388" y="4221163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>
                <a:solidFill>
                  <a:schemeClr val="folHlink"/>
                </a:solidFill>
                <a:latin typeface="Tahoma" charset="0"/>
              </a:rPr>
              <a:t>scientific gaps</a:t>
            </a:r>
            <a:endParaRPr lang="de-AT" b="1">
              <a:solidFill>
                <a:schemeClr val="folHlink"/>
              </a:solidFill>
              <a:latin typeface="Tahoma" charset="0"/>
            </a:endParaRPr>
          </a:p>
        </p:txBody>
      </p:sp>
      <p:sp>
        <p:nvSpPr>
          <p:cNvPr id="28678" name="Rectangle 7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1070992"/>
          </a:xfrm>
        </p:spPr>
        <p:txBody>
          <a:bodyPr/>
          <a:lstStyle/>
          <a:p>
            <a:pPr eaLnBrk="1" hangingPunct="1"/>
            <a:r>
              <a:rPr lang="de-DE" sz="4000" b="1" dirty="0"/>
              <a:t>Folgen traumatischer Erfahrungen in der Kindheit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7162800" y="621665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/>
              <a:t>(Felitti et al., 1998)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/>
              <a:t>ACE Score 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564904"/>
            <a:ext cx="8229600" cy="3683496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/>
            <a:r>
              <a:rPr lang="de-AT" dirty="0" smtClean="0"/>
              <a:t>Missbrauchskategorien</a:t>
            </a:r>
          </a:p>
          <a:p>
            <a:pPr lvl="1" eaLnBrk="1" hangingPunct="1"/>
            <a:r>
              <a:rPr lang="de-AT" dirty="0" smtClean="0"/>
              <a:t>Wiederholter emotionaler Missbrauch (ACE 1)</a:t>
            </a:r>
          </a:p>
          <a:p>
            <a:pPr lvl="1" eaLnBrk="1" hangingPunct="1"/>
            <a:r>
              <a:rPr lang="de-AT" dirty="0" smtClean="0"/>
              <a:t>Wiederholter körperlicher Missbrauch (ACE 2)</a:t>
            </a:r>
          </a:p>
          <a:p>
            <a:pPr lvl="1" eaLnBrk="1" hangingPunct="1"/>
            <a:r>
              <a:rPr lang="de-AT" dirty="0" smtClean="0"/>
              <a:t>Wiederholter sexueller Missbrauch (ACE 3)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6752"/>
            <a:ext cx="8229600" cy="1470248"/>
          </a:xfrm>
        </p:spPr>
        <p:txBody>
          <a:bodyPr/>
          <a:lstStyle/>
          <a:p>
            <a:pPr eaLnBrk="1" hangingPunct="1"/>
            <a:r>
              <a:rPr lang="de-DE" b="1" dirty="0"/>
              <a:t>ACE Score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235450"/>
          </a:xfrm>
        </p:spPr>
        <p:txBody>
          <a:bodyPr/>
          <a:lstStyle/>
          <a:p>
            <a:pPr eaLnBrk="1" hangingPunct="1"/>
            <a:r>
              <a:rPr lang="de-DE"/>
              <a:t>Familiäre oder elterliche Dysfunktionen</a:t>
            </a:r>
          </a:p>
          <a:p>
            <a:pPr lvl="1" eaLnBrk="1" hangingPunct="1"/>
            <a:r>
              <a:rPr lang="de-DE"/>
              <a:t>Inhaftierung eines Haushaltsmitglied</a:t>
            </a:r>
          </a:p>
          <a:p>
            <a:pPr lvl="1" eaLnBrk="1" hangingPunct="1"/>
            <a:r>
              <a:rPr lang="de-DE"/>
              <a:t>körperliche Gewalt gegen die Mutter</a:t>
            </a:r>
          </a:p>
          <a:p>
            <a:pPr lvl="1" eaLnBrk="1" hangingPunct="1"/>
            <a:r>
              <a:rPr lang="de-DE"/>
              <a:t>Familienmitglied mit Alkohol-/Drogenabh.</a:t>
            </a:r>
          </a:p>
          <a:p>
            <a:pPr lvl="1" eaLnBrk="1" hangingPunct="1"/>
            <a:r>
              <a:rPr lang="de-DE"/>
              <a:t>Psychisch kranke Familienmitglieder</a:t>
            </a:r>
          </a:p>
          <a:p>
            <a:pPr lvl="1" eaLnBrk="1" hangingPunct="1"/>
            <a:r>
              <a:rPr lang="de-DE"/>
              <a:t>Verlust eines biol. Elternteils in der Kindheit</a:t>
            </a:r>
          </a:p>
          <a:p>
            <a:pPr eaLnBrk="1" hangingPunct="1"/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991600" cy="1066800"/>
          </a:xfrm>
        </p:spPr>
        <p:txBody>
          <a:bodyPr/>
          <a:lstStyle/>
          <a:p>
            <a:r>
              <a:rPr lang="de-DE" sz="3600" b="1" dirty="0" smtClean="0"/>
              <a:t>Entwicklungsbezogene </a:t>
            </a:r>
            <a:r>
              <a:rPr lang="de-DE" sz="3600" b="1" dirty="0" err="1" smtClean="0"/>
              <a:t>Traumafolgestörung</a:t>
            </a:r>
            <a:endParaRPr lang="de-AT" sz="3600" b="1" dirty="0" smtClean="0"/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sz="2000" dirty="0" smtClean="0">
                <a:solidFill>
                  <a:srgbClr val="000090"/>
                </a:solidFill>
              </a:rPr>
              <a:t>A: Ereigniskriterium: traumatische Erfahrung und Vernachlässigung</a:t>
            </a:r>
          </a:p>
          <a:p>
            <a:pPr marL="0" indent="0">
              <a:buFontTx/>
              <a:buNone/>
            </a:pPr>
            <a:endParaRPr lang="de-DE" sz="2100" dirty="0" smtClean="0"/>
          </a:p>
          <a:p>
            <a:pPr marL="0" indent="0">
              <a:buFontTx/>
              <a:buNone/>
            </a:pPr>
            <a:r>
              <a:rPr lang="de-DE" sz="2100" dirty="0" smtClean="0"/>
              <a:t>B: Wiederholte </a:t>
            </a:r>
            <a:r>
              <a:rPr lang="de-DE" sz="2100" dirty="0" err="1" smtClean="0"/>
              <a:t>Dysregulation</a:t>
            </a:r>
            <a:r>
              <a:rPr lang="de-DE" sz="2100" dirty="0" smtClean="0"/>
              <a:t> als Reaktion auf </a:t>
            </a:r>
            <a:r>
              <a:rPr lang="de-DE" sz="2100" dirty="0" err="1" smtClean="0"/>
              <a:t>Traumareize</a:t>
            </a:r>
            <a:r>
              <a:rPr lang="de-DE" sz="2100" dirty="0" smtClean="0"/>
              <a:t> (</a:t>
            </a:r>
            <a:r>
              <a:rPr lang="de-DE" sz="2100" dirty="0" err="1" smtClean="0"/>
              <a:t>Trigger</a:t>
            </a:r>
            <a:r>
              <a:rPr lang="de-DE" sz="2100" dirty="0" smtClean="0"/>
              <a:t>)</a:t>
            </a:r>
          </a:p>
          <a:p>
            <a:pPr marL="0" indent="0">
              <a:buFontTx/>
              <a:buNone/>
            </a:pPr>
            <a:r>
              <a:rPr lang="de-DE" sz="2100" dirty="0" smtClean="0"/>
              <a:t>   </a:t>
            </a:r>
            <a:r>
              <a:rPr lang="de-DE" sz="2100" i="1" dirty="0" smtClean="0"/>
              <a:t>  - Somatisch: physiologisch, motorisch, psychosomatisch</a:t>
            </a:r>
            <a:br>
              <a:rPr lang="de-DE" sz="2100" i="1" dirty="0" smtClean="0"/>
            </a:br>
            <a:r>
              <a:rPr lang="de-DE" sz="2100" i="1" dirty="0" smtClean="0"/>
              <a:t>     - Verhalten: Selbstverletzungen, </a:t>
            </a:r>
            <a:r>
              <a:rPr lang="de-DE" sz="2100" i="1" dirty="0" err="1" smtClean="0"/>
              <a:t>Reinzinierungen</a:t>
            </a:r>
            <a:endParaRPr lang="de-DE" sz="2100" i="1" dirty="0" smtClean="0"/>
          </a:p>
          <a:p>
            <a:pPr marL="0" indent="0">
              <a:buFontTx/>
              <a:buNone/>
            </a:pPr>
            <a:r>
              <a:rPr lang="de-DE" sz="2100" dirty="0" smtClean="0"/>
              <a:t>C: </a:t>
            </a:r>
            <a:r>
              <a:rPr lang="de-DE" sz="2100" dirty="0" err="1" smtClean="0"/>
              <a:t>Dysregulation</a:t>
            </a:r>
            <a:r>
              <a:rPr lang="de-DE" sz="2100" dirty="0" smtClean="0"/>
              <a:t> von Aufmerksamkeit und Verhalten</a:t>
            </a:r>
          </a:p>
          <a:p>
            <a:pPr marL="0" indent="0">
              <a:buFontTx/>
              <a:buNone/>
            </a:pPr>
            <a:r>
              <a:rPr lang="de-DE" sz="2100" dirty="0" smtClean="0"/>
              <a:t>     - </a:t>
            </a:r>
            <a:r>
              <a:rPr lang="de-DE" sz="2100" i="1" dirty="0" smtClean="0"/>
              <a:t>Kognitiv: Verwirrtheit, Depersonalisation, Dissoziation</a:t>
            </a:r>
          </a:p>
          <a:p>
            <a:pPr marL="0" indent="0">
              <a:buFontTx/>
              <a:buNone/>
            </a:pPr>
            <a:r>
              <a:rPr lang="de-DE" sz="2100" i="1" dirty="0" smtClean="0"/>
              <a:t>     - In Beziehungen abwertend, verstrickt</a:t>
            </a:r>
          </a:p>
          <a:p>
            <a:pPr marL="0" indent="0">
              <a:buFontTx/>
              <a:buNone/>
            </a:pPr>
            <a:r>
              <a:rPr lang="de-DE" sz="2100" dirty="0" smtClean="0"/>
              <a:t>D: Anhaltende veränderte Selbstzuschreibungen und Erwartungen</a:t>
            </a:r>
          </a:p>
          <a:p>
            <a:pPr marL="0" indent="0">
              <a:buFontTx/>
              <a:buNone/>
            </a:pPr>
            <a:r>
              <a:rPr lang="de-DE" sz="2100" dirty="0" smtClean="0"/>
              <a:t>     - </a:t>
            </a:r>
            <a:r>
              <a:rPr lang="de-DE" sz="2100" i="1" dirty="0" smtClean="0"/>
              <a:t>negatives Selbstbild, Misstrauen bezüglich Bezugspersonen,</a:t>
            </a:r>
            <a:br>
              <a:rPr lang="de-DE" sz="2100" i="1" dirty="0" smtClean="0"/>
            </a:br>
            <a:r>
              <a:rPr lang="de-DE" sz="2100" i="1" dirty="0" smtClean="0"/>
              <a:t>     - Verlust positiver Zukunftserwartung, </a:t>
            </a:r>
            <a:br>
              <a:rPr lang="de-DE" sz="2100" i="1" dirty="0" smtClean="0"/>
            </a:br>
            <a:r>
              <a:rPr lang="de-DE" sz="2100" i="1" dirty="0" smtClean="0"/>
              <a:t>     - Verlust des Vertrauens durch andere geschützt zu werden.</a:t>
            </a:r>
          </a:p>
          <a:p>
            <a:pPr marL="0" indent="0">
              <a:buFontTx/>
              <a:buNone/>
            </a:pPr>
            <a:r>
              <a:rPr lang="de-DE" sz="2100" dirty="0" smtClean="0"/>
              <a:t>G: Funktionelle Beeinträchtigungen</a:t>
            </a:r>
          </a:p>
          <a:p>
            <a:pPr marL="0" indent="0">
              <a:buFontTx/>
              <a:buNone/>
            </a:pPr>
            <a:r>
              <a:rPr lang="de-DE" sz="2100" dirty="0" smtClean="0"/>
              <a:t>     - </a:t>
            </a:r>
            <a:r>
              <a:rPr lang="de-DE" sz="2100" i="1" dirty="0" smtClean="0"/>
              <a:t>Bildung, Familie, Gleichaltrige, Beruf betreffend</a:t>
            </a:r>
            <a:endParaRPr lang="de-AT" sz="2100" i="1" dirty="0" smtClean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19864" cy="1143000"/>
          </a:xfrm>
        </p:spPr>
        <p:txBody>
          <a:bodyPr/>
          <a:lstStyle/>
          <a:p>
            <a:r>
              <a:rPr lang="de-DE" sz="2800" b="1" dirty="0" smtClean="0"/>
              <a:t>Gesundheitliches Risikoverhalten und Einwirken von </a:t>
            </a:r>
            <a:br>
              <a:rPr lang="de-DE" sz="2800" b="1" dirty="0" smtClean="0"/>
            </a:br>
            <a:r>
              <a:rPr lang="de-DE" sz="2800" b="1" dirty="0" smtClean="0"/>
              <a:t>≥ 4 frühen Stressfaktoren </a:t>
            </a:r>
            <a:r>
              <a:rPr lang="de-DE" sz="1800" dirty="0" smtClean="0"/>
              <a:t>(</a:t>
            </a:r>
            <a:r>
              <a:rPr lang="de-DE" sz="1800" dirty="0" err="1" smtClean="0"/>
              <a:t>Felitti</a:t>
            </a:r>
            <a:r>
              <a:rPr lang="de-DE" sz="1800" dirty="0" smtClean="0"/>
              <a:t> et al 1998, Am. J. </a:t>
            </a:r>
            <a:r>
              <a:rPr lang="de-DE" sz="1800" dirty="0" err="1" smtClean="0"/>
              <a:t>Prev</a:t>
            </a:r>
            <a:r>
              <a:rPr lang="de-DE" sz="1800" dirty="0" smtClean="0"/>
              <a:t>. Med. 14: 245-258)</a:t>
            </a:r>
            <a:endParaRPr lang="de-AT" sz="18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67037"/>
              </p:ext>
            </p:extLst>
          </p:nvPr>
        </p:nvGraphicFramePr>
        <p:xfrm>
          <a:off x="467544" y="2420888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/>
                <a:gridCol w="2376264"/>
                <a:gridCol w="2386608"/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de-A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Alkoholabusus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16,1%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7,4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Drogenkonsum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28,4%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4,7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Drogen </a:t>
                      </a:r>
                      <a:r>
                        <a:rPr lang="de-DE" dirty="0" err="1" smtClean="0"/>
                        <a:t>i.v.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3,4%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10,3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&gt; 30 Sexualpartner</a:t>
                      </a:r>
                      <a:r>
                        <a:rPr lang="de-DE" baseline="0" dirty="0" smtClean="0"/>
                        <a:t> (lebenslang)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6,8%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3,2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Sexuell übertragene Erkrankungen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16,7%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2,5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Rauchen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16,5%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2,2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BMI ≥ 35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12,0%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1,6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Weitreichender</a:t>
                      </a:r>
                      <a:r>
                        <a:rPr lang="de-DE" baseline="0" dirty="0" smtClean="0"/>
                        <a:t> Bewegungsmangel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26,6%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1,3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&gt; 2 Wo depressiv im letzten Jahr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50,7%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4,6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Suizidversuche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18,3%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12,2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5329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895600"/>
            <a:ext cx="80645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i="1">
                <a:latin typeface="Comic Sans MS" charset="0"/>
              </a:rPr>
              <a:t>	</a:t>
            </a:r>
            <a:r>
              <a:rPr lang="de-DE" sz="2800" i="1">
                <a:latin typeface="Comic Sans MS" charset="0"/>
              </a:rPr>
              <a:t>„Childhood trauma, including abuse and neglect, is probably the single most important public health challenge in the US.“ </a:t>
            </a:r>
            <a:br>
              <a:rPr lang="de-DE" sz="2800" i="1">
                <a:latin typeface="Comic Sans MS" charset="0"/>
              </a:rPr>
            </a:br>
            <a:r>
              <a:rPr lang="de-DE" sz="2800" i="1">
                <a:latin typeface="Comic Sans MS" charset="0"/>
              </a:rPr>
              <a:t>				</a:t>
            </a:r>
            <a:r>
              <a:rPr lang="de-DE" sz="1800" i="1">
                <a:latin typeface="Comic Sans MS" charset="0"/>
              </a:rPr>
              <a:t>(B. van der Kolk, 2007)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ild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trag Katharina, Klini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880</Words>
  <Application>Microsoft Office PowerPoint</Application>
  <PresentationFormat>Bildschirmpräsentation (4:3)</PresentationFormat>
  <Paragraphs>212</Paragraphs>
  <Slides>28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Vortrag Katharina, Klinik</vt:lpstr>
      <vt:lpstr>Dokument</vt:lpstr>
      <vt:lpstr>Seelisch kranke Kinder und Jugendliche –   brauchen wir Spezialeinrichtungen oder Spezialkompetenzen?</vt:lpstr>
      <vt:lpstr>Arten von Trauma (Terr, 1991)</vt:lpstr>
      <vt:lpstr>Folgen traumatischer Erfahrungen in der Kindheit</vt:lpstr>
      <vt:lpstr>ACE Score </vt:lpstr>
      <vt:lpstr>ACE Score </vt:lpstr>
      <vt:lpstr>Entwicklungsbezogene Traumafolgestörung</vt:lpstr>
      <vt:lpstr>Gesundheitliches Risikoverhalten und Einwirken von  ≥ 4 frühen Stressfaktoren (Felitti et al 1998, Am. J. Prev. Med. 14: 245-258)</vt:lpstr>
      <vt:lpstr> </vt:lpstr>
      <vt:lpstr>PowerPoint-Präsentation</vt:lpstr>
      <vt:lpstr>Zusammenhänge zwischen ACE und ADHS, bipolaren Störungen, Angststörungen, Störungen des Sozialverhaltens</vt:lpstr>
      <vt:lpstr>Zusammenhang von ACE und ADHS (Braun, 2011)</vt:lpstr>
      <vt:lpstr>Sequentielle Traumatisierung  (Hans Keilson, 1979)</vt:lpstr>
      <vt:lpstr>PowerPoint-Präsentation</vt:lpstr>
      <vt:lpstr>Interventionen </vt:lpstr>
      <vt:lpstr>Therapieziele</vt:lpstr>
      <vt:lpstr>Traumasensibilität in der Kinder-  und Jugendpsychiatrie (Schmid, Purtscher&amp;Stellermann 2013)</vt:lpstr>
      <vt:lpstr>Traumasensibilität in der Kinder-  und Jugendpsychiatrie (Schmid, Purtscher&amp;Stellermann 2013)</vt:lpstr>
      <vt:lpstr>Traumasensibilität in der Kinder-  und Jugendpsychiatrie (Schmid, Purtscher&amp;Stellermann 2013)</vt:lpstr>
      <vt:lpstr>Psychotraumatologisches Wissen  Auswirkungen für die Psychotherapie </vt:lpstr>
      <vt:lpstr>Psychotraumatologisches Wissen  Auswirkungen für die Pädagogik </vt:lpstr>
      <vt:lpstr>Forderungen für eine optimale Versorgung traumatisierter Kinder und Jugendlicher </vt:lpstr>
      <vt:lpstr>Flüchtlinge, unbegleitete minderjährige Flüchtlinge (UMF)</vt:lpstr>
      <vt:lpstr>Versorgungsangebote - etablierte </vt:lpstr>
      <vt:lpstr>Versorgungsangebote -  was sollen sie leisten können?</vt:lpstr>
      <vt:lpstr>Versorgungsangebote - neu </vt:lpstr>
      <vt:lpstr>Schulbegleiter als Beitrag zur Inklusion</vt:lpstr>
      <vt:lpstr>Inklusion im internationalen Vergleich –  das italienische Modell (Niederhofer, 2016)</vt:lpstr>
      <vt:lpstr>Therapieziele</vt:lpstr>
    </vt:vector>
  </TitlesOfParts>
  <Company>KAGes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Traumatisierung in Kindheit und Jugend</dc:title>
  <dc:creator>Windows-Benutzer</dc:creator>
  <cp:lastModifiedBy>F &amp; E-Bibliothek</cp:lastModifiedBy>
  <cp:revision>61</cp:revision>
  <cp:lastPrinted>2016-03-04T09:10:18Z</cp:lastPrinted>
  <dcterms:created xsi:type="dcterms:W3CDTF">2016-04-06T20:08:16Z</dcterms:created>
  <dcterms:modified xsi:type="dcterms:W3CDTF">2016-04-07T15:24:23Z</dcterms:modified>
</cp:coreProperties>
</file>